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Lst>
  <p:sldSz cy="5143500" cx="9144000"/>
  <p:notesSz cx="6858000" cy="9144000"/>
  <p:embeddedFontLst>
    <p:embeddedFont>
      <p:font typeface="Architects Daughter"/>
      <p:regular r:id="rId57"/>
    </p:embeddedFont>
    <p:embeddedFont>
      <p:font typeface="Amatic SC"/>
      <p:regular r:id="rId58"/>
      <p:bold r:id="rId59"/>
    </p:embeddedFont>
    <p:embeddedFont>
      <p:font typeface="Playfair Display"/>
      <p:regular r:id="rId60"/>
      <p:bold r:id="rId61"/>
      <p:italic r:id="rId62"/>
      <p:boldItalic r:id="rId63"/>
    </p:embeddedFont>
    <p:embeddedFont>
      <p:font typeface="Source Code Pro"/>
      <p:regular r:id="rId64"/>
      <p:bold r:id="rId65"/>
    </p:embeddedFont>
    <p:embeddedFont>
      <p:font typeface="Fredericka the Great"/>
      <p:regular r:id="rId66"/>
    </p:embeddedFont>
    <p:embeddedFont>
      <p:font typeface="Chelsea Market"/>
      <p:regular r:id="rId67"/>
    </p:embeddedFont>
    <p:embeddedFont>
      <p:font typeface="Happy Monkey"/>
      <p:regular r:id="rId68"/>
    </p:embeddedFont>
    <p:embeddedFont>
      <p:font typeface="Special Elite"/>
      <p:regular r:id="rId6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PlayfairDisplay-italic.fntdata"/><Relationship Id="rId61" Type="http://schemas.openxmlformats.org/officeDocument/2006/relationships/font" Target="fonts/PlayfairDisplay-bold.fntdata"/><Relationship Id="rId20" Type="http://schemas.openxmlformats.org/officeDocument/2006/relationships/slide" Target="slides/slide15.xml"/><Relationship Id="rId64" Type="http://schemas.openxmlformats.org/officeDocument/2006/relationships/font" Target="fonts/SourceCodePro-regular.fntdata"/><Relationship Id="rId63" Type="http://schemas.openxmlformats.org/officeDocument/2006/relationships/font" Target="fonts/PlayfairDisplay-boldItalic.fntdata"/><Relationship Id="rId22" Type="http://schemas.openxmlformats.org/officeDocument/2006/relationships/slide" Target="slides/slide17.xml"/><Relationship Id="rId66" Type="http://schemas.openxmlformats.org/officeDocument/2006/relationships/font" Target="fonts/FrederickatheGreat-regular.fntdata"/><Relationship Id="rId21" Type="http://schemas.openxmlformats.org/officeDocument/2006/relationships/slide" Target="slides/slide16.xml"/><Relationship Id="rId65" Type="http://schemas.openxmlformats.org/officeDocument/2006/relationships/font" Target="fonts/SourceCodePro-bold.fntdata"/><Relationship Id="rId24" Type="http://schemas.openxmlformats.org/officeDocument/2006/relationships/slide" Target="slides/slide19.xml"/><Relationship Id="rId68" Type="http://schemas.openxmlformats.org/officeDocument/2006/relationships/font" Target="fonts/HappyMonkey-regular.fntdata"/><Relationship Id="rId23" Type="http://schemas.openxmlformats.org/officeDocument/2006/relationships/slide" Target="slides/slide18.xml"/><Relationship Id="rId67" Type="http://schemas.openxmlformats.org/officeDocument/2006/relationships/font" Target="fonts/ChelseaMarket-regular.fntdata"/><Relationship Id="rId60" Type="http://schemas.openxmlformats.org/officeDocument/2006/relationships/font" Target="fonts/PlayfairDisplay-regular.fntdata"/><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SpecialElite-regular.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ArchitectsDaughter-regular.fntdata"/><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AmaticSC-bold.fntdata"/><Relationship Id="rId14" Type="http://schemas.openxmlformats.org/officeDocument/2006/relationships/slide" Target="slides/slide9.xml"/><Relationship Id="rId58" Type="http://schemas.openxmlformats.org/officeDocument/2006/relationships/font" Target="fonts/AmaticSC-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open?id=0B-xnH9PvyUElZVpUMm5qMFl4TkU"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open?id=0B-xnH9PvyUEld2RwNGNnVm5BUlk"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open?id=0B5TRCAee44LrOGoxMlRSWWMwUXM"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loc.gov/vets/guidelines.html"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loc.gov/vets/guidelines.html" TargetMode="Externa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Quotes link: </a:t>
            </a:r>
            <a:r>
              <a:rPr lang="en" u="sng">
                <a:solidFill>
                  <a:schemeClr val="hlink"/>
                </a:solidFill>
                <a:hlinkClick r:id="rId2"/>
              </a:rPr>
              <a:t>https://drive.google.com/open?id=0B-xnH9PvyUElZVpUMm5qMFl4TkU</a:t>
            </a:r>
            <a:r>
              <a:rPr lang="en"/>
              <a:t> </a:t>
            </a:r>
            <a:endParaRPr/>
          </a:p>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6" name="Shape 1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2" name="Shape 17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7" name="Shape 1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6" name="Shape 1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9" name="Shape 19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Leaders:  Review the exemplar pages from the last Veterans Project.  Have students give notices and wonders.  What warm and cool feedback do they have?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7" name="Shape 20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a:t>
            </a:r>
            <a:r>
              <a:rPr lang="en"/>
              <a:t>eaders:  Review the exemplar pages &amp; either of the videos from the last Veterans Project.  Have students give notices and wonders.  What warm and cool feedback do they have?</a:t>
            </a:r>
            <a:endParaRPr/>
          </a:p>
          <a:p>
            <a:pPr indent="0" lvl="0" marL="0" rt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4" name="Shape 21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Leaders: Discuss this year’s project with students.  The second page will be a topic that your group selects after their interview that connects some how to your veteran.  The group members will then research the topic and write/create the second page of the magazine spread.  Both pages will be revised and edited before being printed and bound.  We will present these magazines back to the veterans at a Celebration of Learning.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Shape 2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0" name="Shape 22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Shape 2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6" name="Shape 2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The video will play if you click on the picture when the slideshow is in presentation mode.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3" name="Shape 2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Guide students to respond with answers that include:</a:t>
            </a:r>
            <a:endParaRPr/>
          </a:p>
          <a:p>
            <a:pPr indent="-317500" lvl="0" marL="457200" rtl="0">
              <a:spcBef>
                <a:spcPts val="0"/>
              </a:spcBef>
              <a:spcAft>
                <a:spcPts val="0"/>
              </a:spcAft>
              <a:buSzPts val="1400"/>
              <a:buAutoNum type="arabicPeriod"/>
            </a:pPr>
            <a:r>
              <a:rPr lang="en"/>
              <a:t>Step into the shoes of characters.  Look at stories from different angles before writing.  Storytellers must SHOW, not tell (write from perspective of characters) Respond in writing (rather than react) in a way that uses sensory details and allows the reader to get closer to the situation.  </a:t>
            </a:r>
            <a:endParaRPr/>
          </a:p>
          <a:p>
            <a:pPr indent="-317500" lvl="0" marL="457200" rtl="0">
              <a:spcBef>
                <a:spcPts val="0"/>
              </a:spcBef>
              <a:spcAft>
                <a:spcPts val="0"/>
              </a:spcAft>
              <a:buSzPts val="1400"/>
              <a:buAutoNum type="arabicPeriod"/>
            </a:pPr>
            <a:r>
              <a:rPr lang="en"/>
              <a:t>Students need to gather information that is not just factual.  Questions also need to capture how the veteran felt, sounds heard, details about the surroundings, etc.  Get the thoughts and emotions from the veteran (who will be the character in the writing). </a:t>
            </a:r>
            <a:endParaRPr/>
          </a:p>
          <a:p>
            <a:pPr indent="-317500" lvl="0" marL="457200" rtl="0">
              <a:spcBef>
                <a:spcPts val="0"/>
              </a:spcBef>
              <a:spcAft>
                <a:spcPts val="0"/>
              </a:spcAft>
              <a:buSzPts val="1400"/>
              <a:buAutoNum type="arabicPeriod"/>
            </a:pPr>
            <a:r>
              <a:rPr lang="en"/>
              <a:t>The primary goal is to provide connection between the story and people (the audience) to change ideas and see another’s perspective while becoming more understanding.</a:t>
            </a:r>
            <a:endParaRPr/>
          </a:p>
          <a:p>
            <a:pPr indent="-317500" lvl="0" marL="457200" rtl="0">
              <a:spcBef>
                <a:spcPts val="0"/>
              </a:spcBef>
              <a:spcAft>
                <a:spcPts val="0"/>
              </a:spcAft>
              <a:buSzPts val="1400"/>
              <a:buAutoNum type="arabicPeriod"/>
            </a:pPr>
            <a:r>
              <a:rPr lang="en"/>
              <a:t>Students should respond with something about bringing awareness and a veteran’s perspective alive within the community.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9" name="Shape 23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Introduce to students what we will be doing tomorrow in class.  The people listed on the slide will be part of the expert panel.  Explain to students that as the expert panel presents, they need to think about the job and which role they could see for themselves in the Veteran Project.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Shape 24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6" name="Shape 24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Leaders:  Please have students leave their items in your classroom.  Students only need to bring their iPad to access the </a:t>
            </a:r>
            <a:r>
              <a:rPr lang="en" u="sng">
                <a:solidFill>
                  <a:schemeClr val="hlink"/>
                </a:solidFill>
                <a:hlinkClick r:id="rId2"/>
              </a:rPr>
              <a:t>note-catcher for the expert panel</a:t>
            </a:r>
            <a:r>
              <a:rPr lang="en"/>
              <a:t>.  Please load this onto your Schoology page or print paper copies.  Also, please escort your class to the theatre and have your class sit together.</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Shape 2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0" name="Shape 2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Leaders:  Please help students exit the theater in an orderly fashion and return to class.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Shape 2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6" name="Shape 2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Leaders:  Review the roles with students.  Go over any notices and wonders they may have before they select their roles.  Advise students that they need to choose 2 roles.  One from the Day of Interview Roles Section and one from Production Roles section.  Teachers will be responsible for assigning their students roles based on what the students have chosen.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Shape 2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3" name="Shape 2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Leaders:  Students will create questions to interview their veteran based on a questionnaire that will be sent to the veteran assigned to your group, but for now have them use the expert panel information to craft some general questions.  Have a student capture these somewhere or create a discussion board on Schoology where students can write these questions.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0" name="Shape 28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a:p>
            <a:pPr indent="0" lvl="0" marL="0">
              <a:spcBef>
                <a:spcPts val="0"/>
              </a:spcBef>
              <a:spcAft>
                <a:spcPts val="0"/>
              </a:spcAft>
              <a:buNone/>
            </a:pPr>
            <a:r>
              <a:t/>
            </a:r>
            <a:endParaRPr/>
          </a:p>
          <a:p>
            <a:pPr indent="0" lvl="0" marL="0">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6" name="Shape 2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solidFill>
                  <a:schemeClr val="dk1"/>
                </a:solidFill>
              </a:rPr>
              <a:t>L</a:t>
            </a:r>
            <a:r>
              <a:rPr lang="en">
                <a:solidFill>
                  <a:schemeClr val="dk1"/>
                </a:solidFill>
              </a:rPr>
              <a:t>eaders:  Students will create questions to interview their veteran based on a questionnaire that will be sent to the veteran assigned to your group, but for now have them use the expert panel information to craft some general questions.  Have a student capture these somewhere or create a discussion board on Schoology where students can write these questions.  Also, please have student roles prepared and ready to share out on this day.</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Shape 2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3" name="Shape 2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Shape 2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0" name="Shape 3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Shape 3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6" name="Shape 30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Thank you notes are in your boxes.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3" name="Shape 3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9" name="Shape 3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Please use the postcards provided to have students write their thank you notes.  They should draft these on paper before you give them a postcard.  They will only get one postcard.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Shape 3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7" name="Shape 32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Shape 3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34" name="Shape 3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Shape 3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1" name="Shape 3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Shape 3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8" name="Shape 3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Please have students read the following.  You may read silently or read as a class.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Shape 3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4" name="Shape 3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Use the reading on the previous slide to answer the questions.  </a:t>
            </a:r>
            <a:r>
              <a:rPr lang="en">
                <a:solidFill>
                  <a:schemeClr val="dk1"/>
                </a:solidFill>
              </a:rPr>
              <a:t>Have class members role play the greeting for their Veteran.</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Shape 3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1" name="Shape 36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If your interview is March 23, use 3/22 and 3/23’s lessons together.  If your interview is March 24, you can split them over 3/22 and 3/23.  Also have them sign their </a:t>
            </a:r>
            <a:r>
              <a:rPr lang="en" u="sng">
                <a:solidFill>
                  <a:schemeClr val="hlink"/>
                </a:solidFill>
                <a:hlinkClick r:id="rId2"/>
              </a:rPr>
              <a:t>release form.</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Shape 3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7" name="Shape 36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If your class has received their questionnaire back, your class needs to develop interview questions.  If the survey is not returned, your class still needs to be prepared with interview questions. This website has some good ideas on questions </a:t>
            </a:r>
            <a:r>
              <a:rPr lang="en" u="sng">
                <a:solidFill>
                  <a:schemeClr val="hlink"/>
                </a:solidFill>
                <a:hlinkClick r:id="rId2"/>
              </a:rPr>
              <a:t>http://www.loc.gov/vets/guidelines.html</a:t>
            </a:r>
            <a:endParaRPr/>
          </a:p>
          <a:p>
            <a:pPr indent="0" lvl="0" marL="0" rtl="0">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Shape 3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3" name="Shape 3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Shape 3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0" name="Shape 38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a:t>
            </a:r>
            <a:r>
              <a:rPr lang="en"/>
              <a:t>eaders with P1 planning:  Please be prepared to help cover 1st periods if the interview goes over.  I will create a rotation so everyone should only have to cover once!  1st period teachers:  On the day of your interview, please prepare something the person covering can do with your class. Please place a sign on your door so your students will know where they need to report for first period. Once your interview is over, you may collect your students and take them back to your classroom.  If you are in a portable or the gym and you would like to use B104 for your interview space, please let me know.  Also, please keep in mind that classes meet in the LC so your class will need to coordinate with Kohout and Dent to use the space and displace their class.The following leaders have interviews scheduled for this day:  Wang:  Sevon will cover 1st period if interview goes over, Rogers:  Cobb will cover, and Fischer:  Corley will cover</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6" name="Shape 3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Shape 3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3" name="Shape 3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Have students practice and role play conducting their interviews.  Leaders should play the role of the veteran and have each student role play their assigned role for their interview.  This is a good day to check sound, video space on iPad.  Simulate your entire interview process from greeting to thank you for coming. **If you students still need more interview questions, this is a good website for them to pull some from </a:t>
            </a:r>
            <a:r>
              <a:rPr lang="en" u="sng">
                <a:solidFill>
                  <a:schemeClr val="accent5"/>
                </a:solidFill>
                <a:hlinkClick r:id="rId2"/>
              </a:rPr>
              <a:t>http://www.loc.gov/vets/guidelines.html</a:t>
            </a:r>
            <a:endParaRPr>
              <a:solidFill>
                <a:schemeClr val="dk1"/>
              </a:solidFill>
            </a:endParaRPr>
          </a:p>
          <a:p>
            <a:pPr indent="0" lvl="0" marL="0" rtl="0">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0" name="Shape 4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Shape 4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7" name="Shape 40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Clr>
                <a:schemeClr val="dk1"/>
              </a:buClr>
              <a:buSzPts val="1400"/>
              <a:buAutoNum type="arabicPeriod"/>
            </a:pPr>
            <a:r>
              <a:rPr lang="en">
                <a:solidFill>
                  <a:schemeClr val="dk1"/>
                </a:solidFill>
              </a:rPr>
              <a:t>Many classes have conducted or will be conducting their interviews this week.  If you have not, please complete an initiative of your choice today.  The following leaders have interviews scheduled for this day:  Price:  Sevon will cover, Garrison:  Harmon will cover, Cobb, Fralick:  Chisholm will cover, Karl:  Thomas will cover, Funderburk, and Hardy:  Sevon will cover, and Tesh (11:30).  Note that the students in Tesh’s class will miss at LEAST one of their Encores on 3/24/17.  A roster will be shared with Ryan so he can share with Encore.</a:t>
            </a:r>
            <a:endParaRPr>
              <a:solidFill>
                <a:schemeClr val="dk1"/>
              </a:solidFill>
            </a:endParaRPr>
          </a:p>
          <a:p>
            <a:pPr indent="-317500" lvl="0" marL="457200" rtl="0">
              <a:spcBef>
                <a:spcPts val="0"/>
              </a:spcBef>
              <a:spcAft>
                <a:spcPts val="0"/>
              </a:spcAft>
              <a:buClr>
                <a:schemeClr val="dk1"/>
              </a:buClr>
              <a:buSzPts val="1400"/>
              <a:buAutoNum type="arabicPeriod"/>
            </a:pPr>
            <a:r>
              <a:rPr lang="en">
                <a:solidFill>
                  <a:schemeClr val="dk1"/>
                </a:solidFill>
              </a:rPr>
              <a:t>Debrief your interview!</a:t>
            </a:r>
            <a:endParaRPr>
              <a:solidFill>
                <a:schemeClr val="dk1"/>
              </a:solidFill>
            </a:endParaRPr>
          </a:p>
          <a:p>
            <a:pPr indent="-317500" lvl="0" marL="457200" rtl="0">
              <a:spcBef>
                <a:spcPts val="0"/>
              </a:spcBef>
              <a:spcAft>
                <a:spcPts val="0"/>
              </a:spcAft>
              <a:buClr>
                <a:schemeClr val="dk1"/>
              </a:buClr>
              <a:buSzPts val="1400"/>
              <a:buAutoNum type="arabicPeriod"/>
            </a:pPr>
            <a:r>
              <a:rPr lang="en">
                <a:solidFill>
                  <a:schemeClr val="dk1"/>
                </a:solidFill>
              </a:rPr>
              <a:t>Production:  Please start or continue the production of your bio and feature story.  Use the linked document to claim or add a feature story topic.</a:t>
            </a:r>
            <a:endParaRPr>
              <a:solidFill>
                <a:schemeClr val="dk1"/>
              </a:solidFill>
            </a:endParaRPr>
          </a:p>
          <a:p>
            <a:pPr indent="-317500" lvl="0" marL="457200" rtl="0">
              <a:spcBef>
                <a:spcPts val="0"/>
              </a:spcBef>
              <a:spcAft>
                <a:spcPts val="0"/>
              </a:spcAft>
              <a:buClr>
                <a:schemeClr val="dk1"/>
              </a:buClr>
              <a:buSzPts val="1400"/>
              <a:buAutoNum type="arabicPeriod"/>
            </a:pPr>
            <a:r>
              <a:rPr lang="en">
                <a:solidFill>
                  <a:schemeClr val="dk1"/>
                </a:solidFill>
              </a:rPr>
              <a:t>We need a cover for our magazine!  Call your artists to design something for us!</a:t>
            </a:r>
            <a:endParaRPr>
              <a:solidFill>
                <a:schemeClr val="dk1"/>
              </a:solidFill>
            </a:endParaRPr>
          </a:p>
          <a:p>
            <a:pPr indent="0" lvl="0" marL="0" rtl="0">
              <a:spcBef>
                <a:spcPts val="0"/>
              </a:spcBef>
              <a:spcAft>
                <a:spcPts val="0"/>
              </a:spcAft>
              <a:buNone/>
            </a:pPr>
            <a:r>
              <a:t/>
            </a:r>
            <a:endParaRPr>
              <a:solidFill>
                <a:schemeClr val="dk1"/>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Shape 4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3" name="Shape 4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solidFill>
                <a:schemeClr val="dk1"/>
              </a:solidFill>
            </a:endParaRPr>
          </a:p>
          <a:p>
            <a:pPr indent="-317500" lvl="0" marL="457200" rtl="0">
              <a:spcBef>
                <a:spcPts val="0"/>
              </a:spcBef>
              <a:spcAft>
                <a:spcPts val="0"/>
              </a:spcAft>
              <a:buClr>
                <a:schemeClr val="dk1"/>
              </a:buClr>
              <a:buSzPts val="1400"/>
              <a:buAutoNum type="arabicPeriod"/>
            </a:pPr>
            <a:r>
              <a:rPr lang="en">
                <a:solidFill>
                  <a:schemeClr val="dk1"/>
                </a:solidFill>
              </a:rPr>
              <a:t>Production:  Please start or continue the production of your bio and feature story.  Use the linked document to claim or add a feature story topic. </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Shape 4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9" name="Shape 41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solidFill>
                <a:schemeClr val="dk1"/>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Shape 4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5" name="Shape 4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600"/>
              </a:spcBef>
              <a:spcAft>
                <a:spcPts val="0"/>
              </a:spcAft>
              <a:buClr>
                <a:schemeClr val="dk1"/>
              </a:buClr>
              <a:buSzPts val="1100"/>
              <a:buFont typeface="Arial"/>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Each group will be responsible for the interview of a veteran.  Students are required to document this interview by creating questions, filming, transcribing, and photographing it.  Students will use this information to create a biography of the veteran interview.  Students will also select a topic from the list or from the interview to feature in the magazine as a part of their spread.  The spread will consist of two pages.  A rough draft will be due May 5, 2017.  The final spread will be due May 19, 2017.  A celebration and presentation will be held May 30, 2017.  Each group will also be responsible for producing ONE slide to be featured at the Celebration on May 30.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1" name="Shape 1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7" name="Shape 14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54" name="Shape 54"/>
        <p:cNvGrpSpPr/>
        <p:nvPr/>
      </p:nvGrpSpPr>
      <p:grpSpPr>
        <a:xfrm>
          <a:off x="0" y="0"/>
          <a:ext cx="0" cy="0"/>
          <a:chOff x="0" y="0"/>
          <a:chExt cx="0" cy="0"/>
        </a:xfrm>
      </p:grpSpPr>
      <p:sp>
        <p:nvSpPr>
          <p:cNvPr id="55" name="Shape 55"/>
          <p:cNvSpPr/>
          <p:nvPr/>
        </p:nvSpPr>
        <p:spPr>
          <a:xfrm>
            <a:off x="0" y="0"/>
            <a:ext cx="9144000" cy="3429000"/>
          </a:xfrm>
          <a:prstGeom prst="rect">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 name="Shape 56"/>
          <p:cNvSpPr txBox="1"/>
          <p:nvPr>
            <p:ph type="ctrTitle"/>
          </p:nvPr>
        </p:nvSpPr>
        <p:spPr>
          <a:xfrm>
            <a:off x="311700" y="392150"/>
            <a:ext cx="8520600" cy="2690400"/>
          </a:xfrm>
          <a:prstGeom prst="rect">
            <a:avLst/>
          </a:prstGeom>
        </p:spPr>
        <p:txBody>
          <a:bodyPr anchorCtr="0" anchor="ctr" bIns="91425" lIns="91425" spcFirstLastPara="1" rIns="91425" wrap="square" tIns="91425"/>
          <a:lstStyle>
            <a:lvl1pPr lvl="0" rtl="0" algn="ctr">
              <a:spcBef>
                <a:spcPts val="0"/>
              </a:spcBef>
              <a:spcAft>
                <a:spcPts val="0"/>
              </a:spcAft>
              <a:buSzPts val="8000"/>
              <a:buNone/>
              <a:defRPr sz="8000"/>
            </a:lvl1pPr>
            <a:lvl2pPr lvl="1" rtl="0" algn="ctr">
              <a:spcBef>
                <a:spcPts val="0"/>
              </a:spcBef>
              <a:spcAft>
                <a:spcPts val="0"/>
              </a:spcAft>
              <a:buSzPts val="8000"/>
              <a:buNone/>
              <a:defRPr sz="8000"/>
            </a:lvl2pPr>
            <a:lvl3pPr lvl="2" rtl="0" algn="ctr">
              <a:spcBef>
                <a:spcPts val="0"/>
              </a:spcBef>
              <a:spcAft>
                <a:spcPts val="0"/>
              </a:spcAft>
              <a:buSzPts val="8000"/>
              <a:buNone/>
              <a:defRPr sz="8000"/>
            </a:lvl3pPr>
            <a:lvl4pPr lvl="3" rtl="0" algn="ctr">
              <a:spcBef>
                <a:spcPts val="0"/>
              </a:spcBef>
              <a:spcAft>
                <a:spcPts val="0"/>
              </a:spcAft>
              <a:buSzPts val="8000"/>
              <a:buNone/>
              <a:defRPr sz="8000"/>
            </a:lvl4pPr>
            <a:lvl5pPr lvl="4" rtl="0" algn="ctr">
              <a:spcBef>
                <a:spcPts val="0"/>
              </a:spcBef>
              <a:spcAft>
                <a:spcPts val="0"/>
              </a:spcAft>
              <a:buSzPts val="8000"/>
              <a:buNone/>
              <a:defRPr sz="8000"/>
            </a:lvl5pPr>
            <a:lvl6pPr lvl="5" rtl="0" algn="ctr">
              <a:spcBef>
                <a:spcPts val="0"/>
              </a:spcBef>
              <a:spcAft>
                <a:spcPts val="0"/>
              </a:spcAft>
              <a:buSzPts val="8000"/>
              <a:buNone/>
              <a:defRPr sz="8000"/>
            </a:lvl6pPr>
            <a:lvl7pPr lvl="6" rtl="0" algn="ctr">
              <a:spcBef>
                <a:spcPts val="0"/>
              </a:spcBef>
              <a:spcAft>
                <a:spcPts val="0"/>
              </a:spcAft>
              <a:buSzPts val="8000"/>
              <a:buNone/>
              <a:defRPr sz="8000"/>
            </a:lvl7pPr>
            <a:lvl8pPr lvl="7" rtl="0" algn="ctr">
              <a:spcBef>
                <a:spcPts val="0"/>
              </a:spcBef>
              <a:spcAft>
                <a:spcPts val="0"/>
              </a:spcAft>
              <a:buSzPts val="8000"/>
              <a:buNone/>
              <a:defRPr sz="8000"/>
            </a:lvl8pPr>
            <a:lvl9pPr lvl="8" rtl="0" algn="ctr">
              <a:spcBef>
                <a:spcPts val="0"/>
              </a:spcBef>
              <a:spcAft>
                <a:spcPts val="0"/>
              </a:spcAft>
              <a:buSzPts val="8000"/>
              <a:buNone/>
              <a:defRPr sz="8000"/>
            </a:lvl9pPr>
          </a:lstStyle>
          <a:p/>
        </p:txBody>
      </p:sp>
      <p:sp>
        <p:nvSpPr>
          <p:cNvPr id="57" name="Shape 57"/>
          <p:cNvSpPr txBox="1"/>
          <p:nvPr>
            <p:ph idx="1" type="subTitle"/>
          </p:nvPr>
        </p:nvSpPr>
        <p:spPr>
          <a:xfrm>
            <a:off x="311700" y="3890400"/>
            <a:ext cx="8520600" cy="706200"/>
          </a:xfrm>
          <a:prstGeom prst="rect">
            <a:avLst/>
          </a:prstGeom>
        </p:spPr>
        <p:txBody>
          <a:bodyPr anchorCtr="0" anchor="ctr" bIns="91425" lIns="91425" spcFirstLastPara="1" rIns="91425" wrap="square" tIns="91425"/>
          <a:lstStyle>
            <a:lvl1pPr lvl="0" rtl="0" algn="ctr">
              <a:lnSpc>
                <a:spcPct val="100000"/>
              </a:lnSpc>
              <a:spcBef>
                <a:spcPts val="0"/>
              </a:spcBef>
              <a:spcAft>
                <a:spcPts val="0"/>
              </a:spcAft>
              <a:buClr>
                <a:schemeClr val="accent1"/>
              </a:buClr>
              <a:buSzPts val="2100"/>
              <a:buNone/>
              <a:defRPr b="1" sz="2100">
                <a:solidFill>
                  <a:schemeClr val="accent1"/>
                </a:solidFill>
              </a:defRPr>
            </a:lvl1pPr>
            <a:lvl2pPr lvl="1" rtl="0" algn="ctr">
              <a:lnSpc>
                <a:spcPct val="100000"/>
              </a:lnSpc>
              <a:spcBef>
                <a:spcPts val="0"/>
              </a:spcBef>
              <a:spcAft>
                <a:spcPts val="0"/>
              </a:spcAft>
              <a:buClr>
                <a:schemeClr val="accent1"/>
              </a:buClr>
              <a:buSzPts val="2100"/>
              <a:buNone/>
              <a:defRPr b="1" sz="2100">
                <a:solidFill>
                  <a:schemeClr val="accent1"/>
                </a:solidFill>
              </a:defRPr>
            </a:lvl2pPr>
            <a:lvl3pPr lvl="2" rtl="0" algn="ctr">
              <a:lnSpc>
                <a:spcPct val="100000"/>
              </a:lnSpc>
              <a:spcBef>
                <a:spcPts val="0"/>
              </a:spcBef>
              <a:spcAft>
                <a:spcPts val="0"/>
              </a:spcAft>
              <a:buClr>
                <a:schemeClr val="accent1"/>
              </a:buClr>
              <a:buSzPts val="2100"/>
              <a:buNone/>
              <a:defRPr b="1" sz="2100">
                <a:solidFill>
                  <a:schemeClr val="accent1"/>
                </a:solidFill>
              </a:defRPr>
            </a:lvl3pPr>
            <a:lvl4pPr lvl="3" rtl="0" algn="ctr">
              <a:lnSpc>
                <a:spcPct val="100000"/>
              </a:lnSpc>
              <a:spcBef>
                <a:spcPts val="0"/>
              </a:spcBef>
              <a:spcAft>
                <a:spcPts val="0"/>
              </a:spcAft>
              <a:buClr>
                <a:schemeClr val="accent1"/>
              </a:buClr>
              <a:buSzPts val="2100"/>
              <a:buNone/>
              <a:defRPr b="1" sz="2100">
                <a:solidFill>
                  <a:schemeClr val="accent1"/>
                </a:solidFill>
              </a:defRPr>
            </a:lvl4pPr>
            <a:lvl5pPr lvl="4" rtl="0" algn="ctr">
              <a:lnSpc>
                <a:spcPct val="100000"/>
              </a:lnSpc>
              <a:spcBef>
                <a:spcPts val="0"/>
              </a:spcBef>
              <a:spcAft>
                <a:spcPts val="0"/>
              </a:spcAft>
              <a:buClr>
                <a:schemeClr val="accent1"/>
              </a:buClr>
              <a:buSzPts val="2100"/>
              <a:buNone/>
              <a:defRPr b="1" sz="2100">
                <a:solidFill>
                  <a:schemeClr val="accent1"/>
                </a:solidFill>
              </a:defRPr>
            </a:lvl5pPr>
            <a:lvl6pPr lvl="5" rtl="0" algn="ctr">
              <a:lnSpc>
                <a:spcPct val="100000"/>
              </a:lnSpc>
              <a:spcBef>
                <a:spcPts val="0"/>
              </a:spcBef>
              <a:spcAft>
                <a:spcPts val="0"/>
              </a:spcAft>
              <a:buClr>
                <a:schemeClr val="accent1"/>
              </a:buClr>
              <a:buSzPts val="2100"/>
              <a:buNone/>
              <a:defRPr b="1" sz="2100">
                <a:solidFill>
                  <a:schemeClr val="accent1"/>
                </a:solidFill>
              </a:defRPr>
            </a:lvl6pPr>
            <a:lvl7pPr lvl="6" rtl="0" algn="ctr">
              <a:lnSpc>
                <a:spcPct val="100000"/>
              </a:lnSpc>
              <a:spcBef>
                <a:spcPts val="0"/>
              </a:spcBef>
              <a:spcAft>
                <a:spcPts val="0"/>
              </a:spcAft>
              <a:buClr>
                <a:schemeClr val="accent1"/>
              </a:buClr>
              <a:buSzPts val="2100"/>
              <a:buNone/>
              <a:defRPr b="1" sz="2100">
                <a:solidFill>
                  <a:schemeClr val="accent1"/>
                </a:solidFill>
              </a:defRPr>
            </a:lvl7pPr>
            <a:lvl8pPr lvl="7" rtl="0" algn="ctr">
              <a:lnSpc>
                <a:spcPct val="100000"/>
              </a:lnSpc>
              <a:spcBef>
                <a:spcPts val="0"/>
              </a:spcBef>
              <a:spcAft>
                <a:spcPts val="0"/>
              </a:spcAft>
              <a:buClr>
                <a:schemeClr val="accent1"/>
              </a:buClr>
              <a:buSzPts val="2100"/>
              <a:buNone/>
              <a:defRPr b="1" sz="2100">
                <a:solidFill>
                  <a:schemeClr val="accent1"/>
                </a:solidFill>
              </a:defRPr>
            </a:lvl8pPr>
            <a:lvl9pPr lvl="8" rtl="0" algn="ctr">
              <a:lnSpc>
                <a:spcPct val="100000"/>
              </a:lnSpc>
              <a:spcBef>
                <a:spcPts val="0"/>
              </a:spcBef>
              <a:spcAft>
                <a:spcPts val="0"/>
              </a:spcAft>
              <a:buClr>
                <a:schemeClr val="accent1"/>
              </a:buClr>
              <a:buSzPts val="2100"/>
              <a:buNone/>
              <a:defRPr b="1" sz="2100">
                <a:solidFill>
                  <a:schemeClr val="accent1"/>
                </a:solidFill>
              </a:defRPr>
            </a:lvl9pPr>
          </a:lstStyle>
          <a:p/>
        </p:txBody>
      </p:sp>
      <p:sp>
        <p:nvSpPr>
          <p:cNvPr id="58" name="Shape 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59" name="Shape 59"/>
        <p:cNvGrpSpPr/>
        <p:nvPr/>
      </p:nvGrpSpPr>
      <p:grpSpPr>
        <a:xfrm>
          <a:off x="0" y="0"/>
          <a:ext cx="0" cy="0"/>
          <a:chOff x="0" y="0"/>
          <a:chExt cx="0" cy="0"/>
        </a:xfrm>
      </p:grpSpPr>
      <p:sp>
        <p:nvSpPr>
          <p:cNvPr id="60" name="Shape 60"/>
          <p:cNvSpPr txBox="1"/>
          <p:nvPr>
            <p:ph type="title"/>
          </p:nvPr>
        </p:nvSpPr>
        <p:spPr>
          <a:xfrm>
            <a:off x="2802750" y="802500"/>
            <a:ext cx="3538500" cy="3538500"/>
          </a:xfrm>
          <a:prstGeom prst="rect">
            <a:avLst/>
          </a:prstGeom>
          <a:solidFill>
            <a:srgbClr val="FFFFFF"/>
          </a:solidFill>
        </p:spPr>
        <p:txBody>
          <a:bodyPr anchorCtr="0" anchor="ctr" bIns="91425" lIns="91425" spcFirstLastPara="1" rIns="91425" wrap="square" tIns="91425"/>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61" name="Shape 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2" name="Shape 62"/>
        <p:cNvGrpSpPr/>
        <p:nvPr/>
      </p:nvGrpSpPr>
      <p:grpSpPr>
        <a:xfrm>
          <a:off x="0" y="0"/>
          <a:ext cx="0" cy="0"/>
          <a:chOff x="0" y="0"/>
          <a:chExt cx="0" cy="0"/>
        </a:xfrm>
      </p:grpSpPr>
      <p:sp>
        <p:nvSpPr>
          <p:cNvPr id="63" name="Shape 63"/>
          <p:cNvSpPr txBox="1"/>
          <p:nvPr>
            <p:ph type="title"/>
          </p:nvPr>
        </p:nvSpPr>
        <p:spPr>
          <a:xfrm>
            <a:off x="311700" y="292850"/>
            <a:ext cx="8520600" cy="801000"/>
          </a:xfrm>
          <a:prstGeom prst="rect">
            <a:avLst/>
          </a:prstGeom>
        </p:spPr>
        <p:txBody>
          <a:bodyPr anchorCtr="0" anchor="t"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64" name="Shape 64"/>
          <p:cNvSpPr txBox="1"/>
          <p:nvPr>
            <p:ph idx="1" type="body"/>
          </p:nvPr>
        </p:nvSpPr>
        <p:spPr>
          <a:xfrm>
            <a:off x="311700" y="1228675"/>
            <a:ext cx="8520600" cy="3340200"/>
          </a:xfrm>
          <a:prstGeom prst="rect">
            <a:avLst/>
          </a:prstGeom>
        </p:spPr>
        <p:txBody>
          <a:bodyPr anchorCtr="0" anchor="t" bIns="91425" lIns="91425" spcFirstLastPara="1" rIns="91425" wrap="square" tIns="91425"/>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5" name="Shape 6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6" name="Shape 66"/>
        <p:cNvGrpSpPr/>
        <p:nvPr/>
      </p:nvGrpSpPr>
      <p:grpSpPr>
        <a:xfrm>
          <a:off x="0" y="0"/>
          <a:ext cx="0" cy="0"/>
          <a:chOff x="0" y="0"/>
          <a:chExt cx="0" cy="0"/>
        </a:xfrm>
      </p:grpSpPr>
      <p:sp>
        <p:nvSpPr>
          <p:cNvPr id="67" name="Shape 67"/>
          <p:cNvSpPr txBox="1"/>
          <p:nvPr>
            <p:ph type="title"/>
          </p:nvPr>
        </p:nvSpPr>
        <p:spPr>
          <a:xfrm>
            <a:off x="311700" y="292850"/>
            <a:ext cx="8520600" cy="801000"/>
          </a:xfrm>
          <a:prstGeom prst="rect">
            <a:avLst/>
          </a:prstGeom>
        </p:spPr>
        <p:txBody>
          <a:bodyPr anchorCtr="0" anchor="t"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68" name="Shape 68"/>
          <p:cNvSpPr txBox="1"/>
          <p:nvPr>
            <p:ph idx="1" type="body"/>
          </p:nvPr>
        </p:nvSpPr>
        <p:spPr>
          <a:xfrm>
            <a:off x="311700" y="1228675"/>
            <a:ext cx="3999900" cy="33402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Shape 69"/>
          <p:cNvSpPr txBox="1"/>
          <p:nvPr>
            <p:ph idx="2" type="body"/>
          </p:nvPr>
        </p:nvSpPr>
        <p:spPr>
          <a:xfrm>
            <a:off x="4832400" y="1228675"/>
            <a:ext cx="3999900" cy="33402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0" name="Shape 7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1" name="Shape 71"/>
        <p:cNvGrpSpPr/>
        <p:nvPr/>
      </p:nvGrpSpPr>
      <p:grpSpPr>
        <a:xfrm>
          <a:off x="0" y="0"/>
          <a:ext cx="0" cy="0"/>
          <a:chOff x="0" y="0"/>
          <a:chExt cx="0" cy="0"/>
        </a:xfrm>
      </p:grpSpPr>
      <p:sp>
        <p:nvSpPr>
          <p:cNvPr id="72" name="Shape 72"/>
          <p:cNvSpPr txBox="1"/>
          <p:nvPr>
            <p:ph type="title"/>
          </p:nvPr>
        </p:nvSpPr>
        <p:spPr>
          <a:xfrm>
            <a:off x="304800" y="309350"/>
            <a:ext cx="8537700" cy="748200"/>
          </a:xfrm>
          <a:prstGeom prst="rect">
            <a:avLst/>
          </a:prstGeom>
        </p:spPr>
        <p:txBody>
          <a:bodyPr anchorCtr="0" anchor="t" bIns="91425" lIns="91425" spcFirstLastPara="1" rIns="91425" wrap="square" tIns="91425"/>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p:txBody>
      </p:sp>
      <p:sp>
        <p:nvSpPr>
          <p:cNvPr id="73" name="Shape 7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74" name="Shape 74"/>
        <p:cNvGrpSpPr/>
        <p:nvPr/>
      </p:nvGrpSpPr>
      <p:grpSpPr>
        <a:xfrm>
          <a:off x="0" y="0"/>
          <a:ext cx="0" cy="0"/>
          <a:chOff x="0" y="0"/>
          <a:chExt cx="0" cy="0"/>
        </a:xfrm>
      </p:grpSpPr>
      <p:sp>
        <p:nvSpPr>
          <p:cNvPr id="75" name="Shape 75"/>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rtl="0">
              <a:spcBef>
                <a:spcPts val="0"/>
              </a:spcBef>
              <a:spcAft>
                <a:spcPts val="0"/>
              </a:spcAft>
              <a:buSzPts val="3000"/>
              <a:buNone/>
              <a:defRPr sz="3000">
                <a:highlight>
                  <a:schemeClr val="dk1"/>
                </a:highlight>
              </a:defRPr>
            </a:lvl1pPr>
            <a:lvl2pPr lvl="1" rtl="0">
              <a:spcBef>
                <a:spcPts val="0"/>
              </a:spcBef>
              <a:spcAft>
                <a:spcPts val="0"/>
              </a:spcAft>
              <a:buSzPts val="3000"/>
              <a:buNone/>
              <a:defRPr sz="3000">
                <a:highlight>
                  <a:schemeClr val="dk1"/>
                </a:highlight>
              </a:defRPr>
            </a:lvl2pPr>
            <a:lvl3pPr lvl="2" rtl="0">
              <a:spcBef>
                <a:spcPts val="0"/>
              </a:spcBef>
              <a:spcAft>
                <a:spcPts val="0"/>
              </a:spcAft>
              <a:buSzPts val="3000"/>
              <a:buNone/>
              <a:defRPr sz="3000">
                <a:highlight>
                  <a:schemeClr val="dk1"/>
                </a:highlight>
              </a:defRPr>
            </a:lvl3pPr>
            <a:lvl4pPr lvl="3" rtl="0">
              <a:spcBef>
                <a:spcPts val="0"/>
              </a:spcBef>
              <a:spcAft>
                <a:spcPts val="0"/>
              </a:spcAft>
              <a:buSzPts val="3000"/>
              <a:buNone/>
              <a:defRPr sz="3000">
                <a:highlight>
                  <a:schemeClr val="dk1"/>
                </a:highlight>
              </a:defRPr>
            </a:lvl4pPr>
            <a:lvl5pPr lvl="4" rtl="0">
              <a:spcBef>
                <a:spcPts val="0"/>
              </a:spcBef>
              <a:spcAft>
                <a:spcPts val="0"/>
              </a:spcAft>
              <a:buSzPts val="3000"/>
              <a:buNone/>
              <a:defRPr sz="3000">
                <a:highlight>
                  <a:schemeClr val="dk1"/>
                </a:highlight>
              </a:defRPr>
            </a:lvl5pPr>
            <a:lvl6pPr lvl="5" rtl="0">
              <a:spcBef>
                <a:spcPts val="0"/>
              </a:spcBef>
              <a:spcAft>
                <a:spcPts val="0"/>
              </a:spcAft>
              <a:buSzPts val="3000"/>
              <a:buNone/>
              <a:defRPr sz="3000">
                <a:highlight>
                  <a:schemeClr val="dk1"/>
                </a:highlight>
              </a:defRPr>
            </a:lvl6pPr>
            <a:lvl7pPr lvl="6" rtl="0">
              <a:spcBef>
                <a:spcPts val="0"/>
              </a:spcBef>
              <a:spcAft>
                <a:spcPts val="0"/>
              </a:spcAft>
              <a:buSzPts val="3000"/>
              <a:buNone/>
              <a:defRPr sz="3000">
                <a:highlight>
                  <a:schemeClr val="dk1"/>
                </a:highlight>
              </a:defRPr>
            </a:lvl7pPr>
            <a:lvl8pPr lvl="7" rtl="0">
              <a:spcBef>
                <a:spcPts val="0"/>
              </a:spcBef>
              <a:spcAft>
                <a:spcPts val="0"/>
              </a:spcAft>
              <a:buSzPts val="3000"/>
              <a:buNone/>
              <a:defRPr sz="3000">
                <a:highlight>
                  <a:schemeClr val="dk1"/>
                </a:highlight>
              </a:defRPr>
            </a:lvl8pPr>
            <a:lvl9pPr lvl="8" rtl="0">
              <a:spcBef>
                <a:spcPts val="0"/>
              </a:spcBef>
              <a:spcAft>
                <a:spcPts val="0"/>
              </a:spcAft>
              <a:buSzPts val="3000"/>
              <a:buNone/>
              <a:defRPr sz="3000">
                <a:highlight>
                  <a:schemeClr val="dk1"/>
                </a:highlight>
              </a:defRPr>
            </a:lvl9pPr>
          </a:lstStyle>
          <a:p/>
        </p:txBody>
      </p:sp>
      <p:sp>
        <p:nvSpPr>
          <p:cNvPr id="76" name="Shape 76"/>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7" name="Shape 7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4"/>
        </a:solidFill>
      </p:bgPr>
    </p:bg>
    <p:spTree>
      <p:nvGrpSpPr>
        <p:cNvPr id="78" name="Shape 78"/>
        <p:cNvGrpSpPr/>
        <p:nvPr/>
      </p:nvGrpSpPr>
      <p:grpSpPr>
        <a:xfrm>
          <a:off x="0" y="0"/>
          <a:ext cx="0" cy="0"/>
          <a:chOff x="0" y="0"/>
          <a:chExt cx="0" cy="0"/>
        </a:xfrm>
      </p:grpSpPr>
      <p:sp>
        <p:nvSpPr>
          <p:cNvPr id="79" name="Shape 79"/>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p:txBody>
      </p:sp>
      <p:sp>
        <p:nvSpPr>
          <p:cNvPr id="80" name="Shape 8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81" name="Shape 81"/>
        <p:cNvGrpSpPr/>
        <p:nvPr/>
      </p:nvGrpSpPr>
      <p:grpSpPr>
        <a:xfrm>
          <a:off x="0" y="0"/>
          <a:ext cx="0" cy="0"/>
          <a:chOff x="0" y="0"/>
          <a:chExt cx="0" cy="0"/>
        </a:xfrm>
      </p:grpSpPr>
      <p:sp>
        <p:nvSpPr>
          <p:cNvPr id="82" name="Shape 82"/>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83" name="Shape 83"/>
          <p:cNvCxnSpPr/>
          <p:nvPr/>
        </p:nvCxnSpPr>
        <p:spPr>
          <a:xfrm>
            <a:off x="5029675" y="4495500"/>
            <a:ext cx="468300" cy="0"/>
          </a:xfrm>
          <a:prstGeom prst="straightConnector1">
            <a:avLst/>
          </a:prstGeom>
          <a:noFill/>
          <a:ln cap="flat" cmpd="sng" w="28575">
            <a:solidFill>
              <a:schemeClr val="lt1"/>
            </a:solidFill>
            <a:prstDash val="solid"/>
            <a:round/>
            <a:headEnd len="sm" w="sm" type="none"/>
            <a:tailEnd len="sm" w="sm" type="none"/>
          </a:ln>
        </p:spPr>
      </p:cxnSp>
      <p:sp>
        <p:nvSpPr>
          <p:cNvPr id="84" name="Shape 84"/>
          <p:cNvSpPr txBox="1"/>
          <p:nvPr>
            <p:ph type="title"/>
          </p:nvPr>
        </p:nvSpPr>
        <p:spPr>
          <a:xfrm>
            <a:off x="265500" y="1081400"/>
            <a:ext cx="4045200" cy="1710300"/>
          </a:xfrm>
          <a:prstGeom prst="rect">
            <a:avLst/>
          </a:prstGeom>
        </p:spPr>
        <p:txBody>
          <a:bodyPr anchorCtr="0" anchor="b" bIns="91425" lIns="91425" spcFirstLastPara="1" rIns="91425" wrap="square" tIns="91425"/>
          <a:lstStyle>
            <a:lvl1pPr lvl="0" rtl="0" algn="ctr">
              <a:spcBef>
                <a:spcPts val="0"/>
              </a:spcBef>
              <a:spcAft>
                <a:spcPts val="0"/>
              </a:spcAft>
              <a:buSzPts val="5400"/>
              <a:buNone/>
              <a:defRPr sz="5400"/>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85" name="Shape 85"/>
          <p:cNvSpPr txBox="1"/>
          <p:nvPr>
            <p:ph idx="1" type="subTitle"/>
          </p:nvPr>
        </p:nvSpPr>
        <p:spPr>
          <a:xfrm>
            <a:off x="265500" y="2845223"/>
            <a:ext cx="4045200" cy="13455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18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86" name="Shape 86"/>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rtl="0">
              <a:spcBef>
                <a:spcPts val="0"/>
              </a:spcBef>
              <a:spcAft>
                <a:spcPts val="0"/>
              </a:spcAft>
              <a:buClr>
                <a:schemeClr val="accent1"/>
              </a:buClr>
              <a:buSzPts val="1800"/>
              <a:buChar char="●"/>
              <a:defRPr>
                <a:solidFill>
                  <a:schemeClr val="accent1"/>
                </a:solidFill>
                <a:highlight>
                  <a:schemeClr val="lt1"/>
                </a:highlight>
              </a:defRPr>
            </a:lvl1pPr>
            <a:lvl2pPr indent="-317500" lvl="1" marL="914400" rtl="0">
              <a:spcBef>
                <a:spcPts val="1600"/>
              </a:spcBef>
              <a:spcAft>
                <a:spcPts val="0"/>
              </a:spcAft>
              <a:buClr>
                <a:schemeClr val="accent1"/>
              </a:buClr>
              <a:buSzPts val="1400"/>
              <a:buChar char="○"/>
              <a:defRPr>
                <a:solidFill>
                  <a:schemeClr val="accent1"/>
                </a:solidFill>
                <a:highlight>
                  <a:schemeClr val="lt1"/>
                </a:highlight>
              </a:defRPr>
            </a:lvl2pPr>
            <a:lvl3pPr indent="-317500" lvl="2" marL="1371600" rtl="0">
              <a:spcBef>
                <a:spcPts val="1600"/>
              </a:spcBef>
              <a:spcAft>
                <a:spcPts val="0"/>
              </a:spcAft>
              <a:buClr>
                <a:schemeClr val="accent1"/>
              </a:buClr>
              <a:buSzPts val="1400"/>
              <a:buChar char="■"/>
              <a:defRPr>
                <a:solidFill>
                  <a:schemeClr val="accent1"/>
                </a:solidFill>
                <a:highlight>
                  <a:schemeClr val="lt1"/>
                </a:highlight>
              </a:defRPr>
            </a:lvl3pPr>
            <a:lvl4pPr indent="-317500" lvl="3" marL="1828800" rtl="0">
              <a:spcBef>
                <a:spcPts val="1600"/>
              </a:spcBef>
              <a:spcAft>
                <a:spcPts val="0"/>
              </a:spcAft>
              <a:buClr>
                <a:schemeClr val="accent1"/>
              </a:buClr>
              <a:buSzPts val="1400"/>
              <a:buChar char="●"/>
              <a:defRPr>
                <a:solidFill>
                  <a:schemeClr val="accent1"/>
                </a:solidFill>
                <a:highlight>
                  <a:schemeClr val="lt1"/>
                </a:highlight>
              </a:defRPr>
            </a:lvl4pPr>
            <a:lvl5pPr indent="-317500" lvl="4" marL="2286000" rtl="0">
              <a:spcBef>
                <a:spcPts val="1600"/>
              </a:spcBef>
              <a:spcAft>
                <a:spcPts val="0"/>
              </a:spcAft>
              <a:buClr>
                <a:schemeClr val="accent1"/>
              </a:buClr>
              <a:buSzPts val="1400"/>
              <a:buChar char="○"/>
              <a:defRPr>
                <a:solidFill>
                  <a:schemeClr val="accent1"/>
                </a:solidFill>
                <a:highlight>
                  <a:schemeClr val="lt1"/>
                </a:highlight>
              </a:defRPr>
            </a:lvl5pPr>
            <a:lvl6pPr indent="-317500" lvl="5" marL="2743200" rtl="0">
              <a:spcBef>
                <a:spcPts val="1600"/>
              </a:spcBef>
              <a:spcAft>
                <a:spcPts val="0"/>
              </a:spcAft>
              <a:buClr>
                <a:schemeClr val="accent1"/>
              </a:buClr>
              <a:buSzPts val="1400"/>
              <a:buChar char="■"/>
              <a:defRPr>
                <a:solidFill>
                  <a:schemeClr val="accent1"/>
                </a:solidFill>
                <a:highlight>
                  <a:schemeClr val="lt1"/>
                </a:highlight>
              </a:defRPr>
            </a:lvl6pPr>
            <a:lvl7pPr indent="-317500" lvl="6" marL="3200400" rtl="0">
              <a:spcBef>
                <a:spcPts val="1600"/>
              </a:spcBef>
              <a:spcAft>
                <a:spcPts val="0"/>
              </a:spcAft>
              <a:buClr>
                <a:schemeClr val="accent1"/>
              </a:buClr>
              <a:buSzPts val="1400"/>
              <a:buChar char="●"/>
              <a:defRPr>
                <a:solidFill>
                  <a:schemeClr val="accent1"/>
                </a:solidFill>
                <a:highlight>
                  <a:schemeClr val="lt1"/>
                </a:highlight>
              </a:defRPr>
            </a:lvl7pPr>
            <a:lvl8pPr indent="-317500" lvl="7" marL="3657600" rtl="0">
              <a:spcBef>
                <a:spcPts val="1600"/>
              </a:spcBef>
              <a:spcAft>
                <a:spcPts val="0"/>
              </a:spcAft>
              <a:buClr>
                <a:schemeClr val="accent1"/>
              </a:buClr>
              <a:buSzPts val="1400"/>
              <a:buChar char="○"/>
              <a:defRPr>
                <a:solidFill>
                  <a:schemeClr val="accent1"/>
                </a:solidFill>
                <a:highlight>
                  <a:schemeClr val="lt1"/>
                </a:highlight>
              </a:defRPr>
            </a:lvl8pPr>
            <a:lvl9pPr indent="-317500" lvl="8" marL="4114800" rtl="0">
              <a:spcBef>
                <a:spcPts val="1600"/>
              </a:spcBef>
              <a:spcAft>
                <a:spcPts val="1600"/>
              </a:spcAft>
              <a:buClr>
                <a:schemeClr val="accent1"/>
              </a:buClr>
              <a:buSzPts val="1400"/>
              <a:buChar char="■"/>
              <a:defRPr>
                <a:solidFill>
                  <a:schemeClr val="accent1"/>
                </a:solidFill>
                <a:highlight>
                  <a:schemeClr val="lt1"/>
                </a:highlight>
              </a:defRPr>
            </a:lvl9pPr>
          </a:lstStyle>
          <a:p/>
        </p:txBody>
      </p:sp>
      <p:sp>
        <p:nvSpPr>
          <p:cNvPr id="87" name="Shape 8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88" name="Shape 88"/>
        <p:cNvGrpSpPr/>
        <p:nvPr/>
      </p:nvGrpSpPr>
      <p:grpSpPr>
        <a:xfrm>
          <a:off x="0" y="0"/>
          <a:ext cx="0" cy="0"/>
          <a:chOff x="0" y="0"/>
          <a:chExt cx="0" cy="0"/>
        </a:xfrm>
      </p:grpSpPr>
      <p:sp>
        <p:nvSpPr>
          <p:cNvPr id="89" name="Shape 89"/>
          <p:cNvSpPr txBox="1"/>
          <p:nvPr>
            <p:ph idx="1" type="body"/>
          </p:nvPr>
        </p:nvSpPr>
        <p:spPr>
          <a:xfrm>
            <a:off x="319500" y="4230575"/>
            <a:ext cx="5998800" cy="598800"/>
          </a:xfrm>
          <a:prstGeom prst="rect">
            <a:avLst/>
          </a:prstGeom>
        </p:spPr>
        <p:txBody>
          <a:bodyPr anchorCtr="0" anchor="ctr" bIns="91425" lIns="91425" spcFirstLastPara="1" rIns="91425" wrap="square" tIns="91425"/>
          <a:lstStyle>
            <a:lvl1pPr indent="-228600" lvl="0" marL="457200" rtl="0">
              <a:lnSpc>
                <a:spcPct val="100000"/>
              </a:lnSpc>
              <a:spcBef>
                <a:spcPts val="0"/>
              </a:spcBef>
              <a:spcAft>
                <a:spcPts val="0"/>
              </a:spcAft>
              <a:buClr>
                <a:schemeClr val="accent1"/>
              </a:buClr>
              <a:buSzPts val="2400"/>
              <a:buFont typeface="Amatic SC"/>
              <a:buNone/>
              <a:defRPr b="1" sz="2400">
                <a:solidFill>
                  <a:schemeClr val="accent1"/>
                </a:solidFill>
                <a:latin typeface="Amatic SC"/>
                <a:ea typeface="Amatic SC"/>
                <a:cs typeface="Amatic SC"/>
                <a:sym typeface="Amatic SC"/>
              </a:defRPr>
            </a:lvl1pPr>
          </a:lstStyle>
          <a:p/>
        </p:txBody>
      </p:sp>
      <p:sp>
        <p:nvSpPr>
          <p:cNvPr id="90" name="Shape 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91" name="Shape 91"/>
        <p:cNvGrpSpPr/>
        <p:nvPr/>
      </p:nvGrpSpPr>
      <p:grpSpPr>
        <a:xfrm>
          <a:off x="0" y="0"/>
          <a:ext cx="0" cy="0"/>
          <a:chOff x="0" y="0"/>
          <a:chExt cx="0" cy="0"/>
        </a:xfrm>
      </p:grpSpPr>
      <p:sp>
        <p:nvSpPr>
          <p:cNvPr id="92" name="Shape 92"/>
          <p:cNvSpPr txBox="1"/>
          <p:nvPr>
            <p:ph type="title"/>
          </p:nvPr>
        </p:nvSpPr>
        <p:spPr>
          <a:xfrm>
            <a:off x="311700" y="1240275"/>
            <a:ext cx="8520600" cy="1981800"/>
          </a:xfrm>
          <a:prstGeom prst="rect">
            <a:avLst/>
          </a:prstGeom>
        </p:spPr>
        <p:txBody>
          <a:bodyPr anchorCtr="0" anchor="b" bIns="91425" lIns="91425" spcFirstLastPara="1" rIns="91425" wrap="square" tIns="91425"/>
          <a:lstStyle>
            <a:lvl1pPr lvl="0" rtl="0" algn="ctr">
              <a:spcBef>
                <a:spcPts val="0"/>
              </a:spcBef>
              <a:spcAft>
                <a:spcPts val="0"/>
              </a:spcAft>
              <a:buClr>
                <a:schemeClr val="lt1"/>
              </a:buClr>
              <a:buSzPts val="12000"/>
              <a:buNone/>
              <a:defRPr sz="12000">
                <a:solidFill>
                  <a:schemeClr val="lt1"/>
                </a:solidFill>
                <a:highlight>
                  <a:schemeClr val="accent1"/>
                </a:highlight>
              </a:defRPr>
            </a:lvl1pPr>
            <a:lvl2pPr lvl="1" rtl="0" algn="ctr">
              <a:spcBef>
                <a:spcPts val="0"/>
              </a:spcBef>
              <a:spcAft>
                <a:spcPts val="0"/>
              </a:spcAft>
              <a:buClr>
                <a:schemeClr val="lt1"/>
              </a:buClr>
              <a:buSzPts val="12000"/>
              <a:buNone/>
              <a:defRPr sz="12000">
                <a:solidFill>
                  <a:schemeClr val="lt1"/>
                </a:solidFill>
                <a:highlight>
                  <a:schemeClr val="accent1"/>
                </a:highlight>
              </a:defRPr>
            </a:lvl2pPr>
            <a:lvl3pPr lvl="2" rtl="0" algn="ctr">
              <a:spcBef>
                <a:spcPts val="0"/>
              </a:spcBef>
              <a:spcAft>
                <a:spcPts val="0"/>
              </a:spcAft>
              <a:buClr>
                <a:schemeClr val="lt1"/>
              </a:buClr>
              <a:buSzPts val="12000"/>
              <a:buNone/>
              <a:defRPr sz="12000">
                <a:solidFill>
                  <a:schemeClr val="lt1"/>
                </a:solidFill>
                <a:highlight>
                  <a:schemeClr val="accent1"/>
                </a:highlight>
              </a:defRPr>
            </a:lvl3pPr>
            <a:lvl4pPr lvl="3" rtl="0" algn="ctr">
              <a:spcBef>
                <a:spcPts val="0"/>
              </a:spcBef>
              <a:spcAft>
                <a:spcPts val="0"/>
              </a:spcAft>
              <a:buClr>
                <a:schemeClr val="lt1"/>
              </a:buClr>
              <a:buSzPts val="12000"/>
              <a:buNone/>
              <a:defRPr sz="12000">
                <a:solidFill>
                  <a:schemeClr val="lt1"/>
                </a:solidFill>
                <a:highlight>
                  <a:schemeClr val="accent1"/>
                </a:highlight>
              </a:defRPr>
            </a:lvl4pPr>
            <a:lvl5pPr lvl="4" rtl="0" algn="ctr">
              <a:spcBef>
                <a:spcPts val="0"/>
              </a:spcBef>
              <a:spcAft>
                <a:spcPts val="0"/>
              </a:spcAft>
              <a:buClr>
                <a:schemeClr val="lt1"/>
              </a:buClr>
              <a:buSzPts val="12000"/>
              <a:buNone/>
              <a:defRPr sz="12000">
                <a:solidFill>
                  <a:schemeClr val="lt1"/>
                </a:solidFill>
                <a:highlight>
                  <a:schemeClr val="accent1"/>
                </a:highlight>
              </a:defRPr>
            </a:lvl5pPr>
            <a:lvl6pPr lvl="5" rtl="0" algn="ctr">
              <a:spcBef>
                <a:spcPts val="0"/>
              </a:spcBef>
              <a:spcAft>
                <a:spcPts val="0"/>
              </a:spcAft>
              <a:buClr>
                <a:schemeClr val="lt1"/>
              </a:buClr>
              <a:buSzPts val="12000"/>
              <a:buNone/>
              <a:defRPr sz="12000">
                <a:solidFill>
                  <a:schemeClr val="lt1"/>
                </a:solidFill>
                <a:highlight>
                  <a:schemeClr val="accent1"/>
                </a:highlight>
              </a:defRPr>
            </a:lvl6pPr>
            <a:lvl7pPr lvl="6" rtl="0" algn="ctr">
              <a:spcBef>
                <a:spcPts val="0"/>
              </a:spcBef>
              <a:spcAft>
                <a:spcPts val="0"/>
              </a:spcAft>
              <a:buClr>
                <a:schemeClr val="lt1"/>
              </a:buClr>
              <a:buSzPts val="12000"/>
              <a:buNone/>
              <a:defRPr sz="12000">
                <a:solidFill>
                  <a:schemeClr val="lt1"/>
                </a:solidFill>
                <a:highlight>
                  <a:schemeClr val="accent1"/>
                </a:highlight>
              </a:defRPr>
            </a:lvl7pPr>
            <a:lvl8pPr lvl="7" rtl="0" algn="ctr">
              <a:spcBef>
                <a:spcPts val="0"/>
              </a:spcBef>
              <a:spcAft>
                <a:spcPts val="0"/>
              </a:spcAft>
              <a:buClr>
                <a:schemeClr val="lt1"/>
              </a:buClr>
              <a:buSzPts val="12000"/>
              <a:buNone/>
              <a:defRPr sz="12000">
                <a:solidFill>
                  <a:schemeClr val="lt1"/>
                </a:solidFill>
                <a:highlight>
                  <a:schemeClr val="accent1"/>
                </a:highlight>
              </a:defRPr>
            </a:lvl8pPr>
            <a:lvl9pPr lvl="8" rtl="0" algn="ctr">
              <a:spcBef>
                <a:spcPts val="0"/>
              </a:spcBef>
              <a:spcAft>
                <a:spcPts val="0"/>
              </a:spcAft>
              <a:buClr>
                <a:schemeClr val="lt1"/>
              </a:buClr>
              <a:buSzPts val="12000"/>
              <a:buNone/>
              <a:defRPr sz="12000">
                <a:solidFill>
                  <a:schemeClr val="lt1"/>
                </a:solidFill>
                <a:highlight>
                  <a:schemeClr val="accent1"/>
                </a:highlight>
              </a:defRPr>
            </a:lvl9pPr>
          </a:lstStyle>
          <a:p/>
        </p:txBody>
      </p:sp>
      <p:sp>
        <p:nvSpPr>
          <p:cNvPr id="93" name="Shape 93"/>
          <p:cNvSpPr txBox="1"/>
          <p:nvPr>
            <p:ph idx="1" type="body"/>
          </p:nvPr>
        </p:nvSpPr>
        <p:spPr>
          <a:xfrm>
            <a:off x="311700" y="3304625"/>
            <a:ext cx="8520600" cy="1300800"/>
          </a:xfrm>
          <a:prstGeom prst="rect">
            <a:avLst/>
          </a:prstGeom>
        </p:spPr>
        <p:txBody>
          <a:bodyPr anchorCtr="0" anchor="t" bIns="91425" lIns="91425" spcFirstLastPara="1" rIns="91425" wrap="square" tIns="91425"/>
          <a:lstStyle>
            <a:lvl1pPr indent="-342900" lvl="0" marL="457200" rtl="0" algn="ctr">
              <a:spcBef>
                <a:spcPts val="0"/>
              </a:spcBef>
              <a:spcAft>
                <a:spcPts val="0"/>
              </a:spcAft>
              <a:buClr>
                <a:schemeClr val="accent1"/>
              </a:buClr>
              <a:buSzPts val="1800"/>
              <a:buChar char="●"/>
              <a:defRPr>
                <a:solidFill>
                  <a:schemeClr val="accent1"/>
                </a:solidFill>
                <a:highlight>
                  <a:schemeClr val="dk1"/>
                </a:highlight>
              </a:defRPr>
            </a:lvl1pPr>
            <a:lvl2pPr indent="-317500" lvl="1" marL="914400" rtl="0" algn="ctr">
              <a:spcBef>
                <a:spcPts val="1600"/>
              </a:spcBef>
              <a:spcAft>
                <a:spcPts val="0"/>
              </a:spcAft>
              <a:buClr>
                <a:schemeClr val="accent1"/>
              </a:buClr>
              <a:buSzPts val="1400"/>
              <a:buChar char="○"/>
              <a:defRPr>
                <a:solidFill>
                  <a:schemeClr val="accent1"/>
                </a:solidFill>
                <a:highlight>
                  <a:schemeClr val="dk1"/>
                </a:highlight>
              </a:defRPr>
            </a:lvl2pPr>
            <a:lvl3pPr indent="-317500" lvl="2" marL="1371600" rtl="0" algn="ctr">
              <a:spcBef>
                <a:spcPts val="1600"/>
              </a:spcBef>
              <a:spcAft>
                <a:spcPts val="0"/>
              </a:spcAft>
              <a:buClr>
                <a:schemeClr val="accent1"/>
              </a:buClr>
              <a:buSzPts val="1400"/>
              <a:buChar char="■"/>
              <a:defRPr>
                <a:solidFill>
                  <a:schemeClr val="accent1"/>
                </a:solidFill>
                <a:highlight>
                  <a:schemeClr val="dk1"/>
                </a:highlight>
              </a:defRPr>
            </a:lvl3pPr>
            <a:lvl4pPr indent="-317500" lvl="3" marL="1828800" rtl="0" algn="ctr">
              <a:spcBef>
                <a:spcPts val="1600"/>
              </a:spcBef>
              <a:spcAft>
                <a:spcPts val="0"/>
              </a:spcAft>
              <a:buClr>
                <a:schemeClr val="accent1"/>
              </a:buClr>
              <a:buSzPts val="1400"/>
              <a:buChar char="●"/>
              <a:defRPr>
                <a:solidFill>
                  <a:schemeClr val="accent1"/>
                </a:solidFill>
                <a:highlight>
                  <a:schemeClr val="dk1"/>
                </a:highlight>
              </a:defRPr>
            </a:lvl4pPr>
            <a:lvl5pPr indent="-317500" lvl="4" marL="2286000" rtl="0" algn="ctr">
              <a:spcBef>
                <a:spcPts val="1600"/>
              </a:spcBef>
              <a:spcAft>
                <a:spcPts val="0"/>
              </a:spcAft>
              <a:buClr>
                <a:schemeClr val="accent1"/>
              </a:buClr>
              <a:buSzPts val="1400"/>
              <a:buChar char="○"/>
              <a:defRPr>
                <a:solidFill>
                  <a:schemeClr val="accent1"/>
                </a:solidFill>
                <a:highlight>
                  <a:schemeClr val="dk1"/>
                </a:highlight>
              </a:defRPr>
            </a:lvl5pPr>
            <a:lvl6pPr indent="-317500" lvl="5" marL="2743200" rtl="0" algn="ctr">
              <a:spcBef>
                <a:spcPts val="1600"/>
              </a:spcBef>
              <a:spcAft>
                <a:spcPts val="0"/>
              </a:spcAft>
              <a:buClr>
                <a:schemeClr val="accent1"/>
              </a:buClr>
              <a:buSzPts val="1400"/>
              <a:buChar char="■"/>
              <a:defRPr>
                <a:solidFill>
                  <a:schemeClr val="accent1"/>
                </a:solidFill>
                <a:highlight>
                  <a:schemeClr val="dk1"/>
                </a:highlight>
              </a:defRPr>
            </a:lvl6pPr>
            <a:lvl7pPr indent="-317500" lvl="6" marL="3200400" rtl="0" algn="ctr">
              <a:spcBef>
                <a:spcPts val="1600"/>
              </a:spcBef>
              <a:spcAft>
                <a:spcPts val="0"/>
              </a:spcAft>
              <a:buClr>
                <a:schemeClr val="accent1"/>
              </a:buClr>
              <a:buSzPts val="1400"/>
              <a:buChar char="●"/>
              <a:defRPr>
                <a:solidFill>
                  <a:schemeClr val="accent1"/>
                </a:solidFill>
                <a:highlight>
                  <a:schemeClr val="dk1"/>
                </a:highlight>
              </a:defRPr>
            </a:lvl7pPr>
            <a:lvl8pPr indent="-317500" lvl="7" marL="3657600" rtl="0" algn="ctr">
              <a:spcBef>
                <a:spcPts val="1600"/>
              </a:spcBef>
              <a:spcAft>
                <a:spcPts val="0"/>
              </a:spcAft>
              <a:buClr>
                <a:schemeClr val="accent1"/>
              </a:buClr>
              <a:buSzPts val="1400"/>
              <a:buChar char="○"/>
              <a:defRPr>
                <a:solidFill>
                  <a:schemeClr val="accent1"/>
                </a:solidFill>
                <a:highlight>
                  <a:schemeClr val="dk1"/>
                </a:highlight>
              </a:defRPr>
            </a:lvl8pPr>
            <a:lvl9pPr indent="-317500" lvl="8" marL="4114800" rtl="0" algn="ctr">
              <a:spcBef>
                <a:spcPts val="1600"/>
              </a:spcBef>
              <a:spcAft>
                <a:spcPts val="1600"/>
              </a:spcAft>
              <a:buClr>
                <a:schemeClr val="accent1"/>
              </a:buClr>
              <a:buSzPts val="1400"/>
              <a:buChar char="■"/>
              <a:defRPr>
                <a:solidFill>
                  <a:schemeClr val="accent1"/>
                </a:solidFill>
                <a:highlight>
                  <a:schemeClr val="dk1"/>
                </a:highlight>
              </a:defRPr>
            </a:lvl9pPr>
          </a:lstStyle>
          <a:p/>
        </p:txBody>
      </p:sp>
      <p:sp>
        <p:nvSpPr>
          <p:cNvPr id="94" name="Shape 9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5" name="Shape 95"/>
        <p:cNvGrpSpPr/>
        <p:nvPr/>
      </p:nvGrpSpPr>
      <p:grpSpPr>
        <a:xfrm>
          <a:off x="0" y="0"/>
          <a:ext cx="0" cy="0"/>
          <a:chOff x="0" y="0"/>
          <a:chExt cx="0" cy="0"/>
        </a:xfrm>
      </p:grpSpPr>
      <p:sp>
        <p:nvSpPr>
          <p:cNvPr id="96" name="Shape 9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each-day">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311700" y="292850"/>
            <a:ext cx="8520600" cy="801000"/>
          </a:xfrm>
          <a:prstGeom prst="rect">
            <a:avLst/>
          </a:prstGeom>
          <a:noFill/>
          <a:ln>
            <a:noFill/>
          </a:ln>
        </p:spPr>
        <p:txBody>
          <a:bodyPr anchorCtr="0" anchor="t" bIns="91425" lIns="91425" spcFirstLastPara="1" rIns="91425" wrap="square" tIns="91425"/>
          <a:lstStyle>
            <a:lvl1pPr lvl="0"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1pPr>
            <a:lvl2pPr lvl="1"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2pPr>
            <a:lvl3pPr lvl="2"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3pPr>
            <a:lvl4pPr lvl="3"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4pPr>
            <a:lvl5pPr lvl="4"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5pPr>
            <a:lvl6pPr lvl="5"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6pPr>
            <a:lvl7pPr lvl="6"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7pPr>
            <a:lvl8pPr lvl="7"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8pPr>
            <a:lvl9pPr lvl="8" rtl="0">
              <a:spcBef>
                <a:spcPts val="0"/>
              </a:spcBef>
              <a:spcAft>
                <a:spcPts val="0"/>
              </a:spcAft>
              <a:buClr>
                <a:schemeClr val="accent1"/>
              </a:buClr>
              <a:buSzPts val="4200"/>
              <a:buFont typeface="Amatic SC"/>
              <a:buNone/>
              <a:defRPr b="1" sz="4200">
                <a:solidFill>
                  <a:schemeClr val="accent1"/>
                </a:solidFill>
                <a:latin typeface="Amatic SC"/>
                <a:ea typeface="Amatic SC"/>
                <a:cs typeface="Amatic SC"/>
                <a:sym typeface="Amatic SC"/>
              </a:defRPr>
            </a:lvl9pPr>
          </a:lstStyle>
          <a:p/>
        </p:txBody>
      </p:sp>
      <p:sp>
        <p:nvSpPr>
          <p:cNvPr id="52" name="Shape 52"/>
          <p:cNvSpPr txBox="1"/>
          <p:nvPr>
            <p:ph idx="1" type="body"/>
          </p:nvPr>
        </p:nvSpPr>
        <p:spPr>
          <a:xfrm>
            <a:off x="311700" y="1228675"/>
            <a:ext cx="8520600" cy="3340200"/>
          </a:xfrm>
          <a:prstGeom prst="rect">
            <a:avLst/>
          </a:prstGeom>
          <a:noFill/>
          <a:ln>
            <a:noFill/>
          </a:ln>
        </p:spPr>
        <p:txBody>
          <a:bodyPr anchorCtr="0" anchor="t" bIns="91425" lIns="91425" spcFirstLastPara="1" rIns="91425" wrap="square" tIns="91425"/>
          <a:lstStyle>
            <a:lvl1pPr indent="-342900" lvl="0" marL="457200" rtl="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rtl="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rtl="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53" name="Shape 5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1"/>
                </a:solidFill>
                <a:latin typeface="Source Code Pro"/>
                <a:ea typeface="Source Code Pro"/>
                <a:cs typeface="Source Code Pro"/>
                <a:sym typeface="Source Code Pro"/>
              </a:defRPr>
            </a:lvl1pPr>
            <a:lvl2pPr lvl="1" rtl="0" algn="r">
              <a:buNone/>
              <a:defRPr sz="1000">
                <a:solidFill>
                  <a:schemeClr val="accent1"/>
                </a:solidFill>
                <a:latin typeface="Source Code Pro"/>
                <a:ea typeface="Source Code Pro"/>
                <a:cs typeface="Source Code Pro"/>
                <a:sym typeface="Source Code Pro"/>
              </a:defRPr>
            </a:lvl2pPr>
            <a:lvl3pPr lvl="2" rtl="0" algn="r">
              <a:buNone/>
              <a:defRPr sz="1000">
                <a:solidFill>
                  <a:schemeClr val="accent1"/>
                </a:solidFill>
                <a:latin typeface="Source Code Pro"/>
                <a:ea typeface="Source Code Pro"/>
                <a:cs typeface="Source Code Pro"/>
                <a:sym typeface="Source Code Pro"/>
              </a:defRPr>
            </a:lvl3pPr>
            <a:lvl4pPr lvl="3" rtl="0" algn="r">
              <a:buNone/>
              <a:defRPr sz="1000">
                <a:solidFill>
                  <a:schemeClr val="accent1"/>
                </a:solidFill>
                <a:latin typeface="Source Code Pro"/>
                <a:ea typeface="Source Code Pro"/>
                <a:cs typeface="Source Code Pro"/>
                <a:sym typeface="Source Code Pro"/>
              </a:defRPr>
            </a:lvl4pPr>
            <a:lvl5pPr lvl="4" rtl="0" algn="r">
              <a:buNone/>
              <a:defRPr sz="1000">
                <a:solidFill>
                  <a:schemeClr val="accent1"/>
                </a:solidFill>
                <a:latin typeface="Source Code Pro"/>
                <a:ea typeface="Source Code Pro"/>
                <a:cs typeface="Source Code Pro"/>
                <a:sym typeface="Source Code Pro"/>
              </a:defRPr>
            </a:lvl5pPr>
            <a:lvl6pPr lvl="5" rtl="0" algn="r">
              <a:buNone/>
              <a:defRPr sz="1000">
                <a:solidFill>
                  <a:schemeClr val="accent1"/>
                </a:solidFill>
                <a:latin typeface="Source Code Pro"/>
                <a:ea typeface="Source Code Pro"/>
                <a:cs typeface="Source Code Pro"/>
                <a:sym typeface="Source Code Pro"/>
              </a:defRPr>
            </a:lvl6pPr>
            <a:lvl7pPr lvl="6" rtl="0" algn="r">
              <a:buNone/>
              <a:defRPr sz="1000">
                <a:solidFill>
                  <a:schemeClr val="accent1"/>
                </a:solidFill>
                <a:latin typeface="Source Code Pro"/>
                <a:ea typeface="Source Code Pro"/>
                <a:cs typeface="Source Code Pro"/>
                <a:sym typeface="Source Code Pro"/>
              </a:defRPr>
            </a:lvl7pPr>
            <a:lvl8pPr lvl="7" rtl="0" algn="r">
              <a:buNone/>
              <a:defRPr sz="1000">
                <a:solidFill>
                  <a:schemeClr val="accent1"/>
                </a:solidFill>
                <a:latin typeface="Source Code Pro"/>
                <a:ea typeface="Source Code Pro"/>
                <a:cs typeface="Source Code Pro"/>
                <a:sym typeface="Source Code Pro"/>
              </a:defRPr>
            </a:lvl8pPr>
            <a:lvl9pPr lvl="8" rtl="0" algn="r">
              <a:buNone/>
              <a:defRPr sz="1000">
                <a:solidFill>
                  <a:schemeClr val="accent1"/>
                </a:solidFill>
                <a:latin typeface="Source Code Pro"/>
                <a:ea typeface="Source Code Pro"/>
                <a:cs typeface="Source Code Pro"/>
                <a:sym typeface="Source Code Pr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www.youtube.com/watch?v=AgYLr_LfhLo" TargetMode="External"/><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drive.google.com/a/lexington1.net/file/d/0BwxR8KiUiUrZdXVJeTlkT1YzZ00/view?usp=sharing" TargetMode="External"/><Relationship Id="rId4" Type="http://schemas.openxmlformats.org/officeDocument/2006/relationships/hyperlink" Target="https://drive.google.com/a/lexington1.net/file/d/0BwxR8KiUiUrZdXVJeTlkT1YzZ00/view?usp=shar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21.jpg"/><Relationship Id="rId4" Type="http://schemas.openxmlformats.org/officeDocument/2006/relationships/image" Target="../media/image2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hyperlink" Target="https://drive.google.com/a/lexington1.net/file/d/0BwxR8KiUiUrZeDA0UTNJVHBHOFE/view?usp=sharing" TargetMode="External"/><Relationship Id="rId4" Type="http://schemas.openxmlformats.org/officeDocument/2006/relationships/hyperlink" Target="https://drive.google.com/a/lexington1.net/file/d/0BwxR8KiUiUrZaksxX1l0UFpXNzA/view?usp=sharing" TargetMode="External"/><Relationship Id="rId5" Type="http://schemas.openxmlformats.org/officeDocument/2006/relationships/image" Target="../media/image1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jpg"/><Relationship Id="rId4" Type="http://schemas.openxmlformats.org/officeDocument/2006/relationships/hyperlink" Target="http://www.youtube.com/watch?v=sj8F7bn45DM" TargetMode="External"/><Relationship Id="rId5" Type="http://schemas.openxmlformats.org/officeDocument/2006/relationships/image" Target="../media/image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jp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jp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hyperlink" Target="https://drive.google.com/file/d/0B-xnH9PvyUElMlE4aUhTTG1Hbk0/view?usp=sharing" TargetMode="External"/><Relationship Id="rId4" Type="http://schemas.openxmlformats.org/officeDocument/2006/relationships/hyperlink" Target="https://docs.google.com/forms/d/1jB2dYvgM8rQR25BLW7LrXkn8Nk-Iz4nBHmxm5Z6dAJk/copy"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4.jpg"/><Relationship Id="rId4" Type="http://schemas.openxmlformats.org/officeDocument/2006/relationships/hyperlink" Target="https://drive.google.com/file/d/0B00q9QXK7Q_yZ1EzNjA3b2J0OFE/view" TargetMode="External"/><Relationship Id="rId5" Type="http://schemas.openxmlformats.org/officeDocument/2006/relationships/image" Target="../media/image13.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hyperlink" Target="http://www.nytimes.com/2012/10/28/magazine/who-made-that-fist-bump.html?_r=0" TargetMode="External"/><Relationship Id="rId4" Type="http://schemas.openxmlformats.org/officeDocument/2006/relationships/hyperlink" Target="http://www.nytimes.com/2012/10/28/magazine/who-made-that-fist-bump.html?_r=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www.youtube.com/watch?v=x2L3skZ7FEw" TargetMode="External"/><Relationship Id="rId4" Type="http://schemas.openxmlformats.org/officeDocument/2006/relationships/image" Target="../media/image8.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Shape 10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solidFill>
                  <a:srgbClr val="660000"/>
                </a:solidFill>
                <a:latin typeface="Chelsea Market"/>
                <a:ea typeface="Chelsea Market"/>
                <a:cs typeface="Chelsea Market"/>
                <a:sym typeface="Chelsea Market"/>
              </a:rPr>
              <a:t>CHOICE TO SERVE</a:t>
            </a:r>
            <a:endParaRPr>
              <a:solidFill>
                <a:srgbClr val="660000"/>
              </a:solidFill>
              <a:latin typeface="Chelsea Market"/>
              <a:ea typeface="Chelsea Market"/>
              <a:cs typeface="Chelsea Market"/>
              <a:sym typeface="Chelsea Market"/>
            </a:endParaRPr>
          </a:p>
          <a:p>
            <a:pPr indent="0" lvl="0" marL="0">
              <a:spcBef>
                <a:spcPts val="0"/>
              </a:spcBef>
              <a:spcAft>
                <a:spcPts val="0"/>
              </a:spcAft>
              <a:buNone/>
            </a:pPr>
            <a:r>
              <a:rPr lang="en">
                <a:solidFill>
                  <a:srgbClr val="660000"/>
                </a:solidFill>
                <a:latin typeface="Chelsea Market"/>
                <a:ea typeface="Chelsea Market"/>
                <a:cs typeface="Chelsea Market"/>
                <a:sym typeface="Chelsea Market"/>
              </a:rPr>
              <a:t>CASE STUDY KICKOFF</a:t>
            </a:r>
            <a:endParaRPr>
              <a:solidFill>
                <a:srgbClr val="660000"/>
              </a:solidFill>
              <a:latin typeface="Chelsea Market"/>
              <a:ea typeface="Chelsea Market"/>
              <a:cs typeface="Chelsea Market"/>
              <a:sym typeface="Chelsea Market"/>
            </a:endParaRPr>
          </a:p>
          <a:p>
            <a:pPr indent="0" lvl="0" marL="0">
              <a:spcBef>
                <a:spcPts val="0"/>
              </a:spcBef>
              <a:spcAft>
                <a:spcPts val="0"/>
              </a:spcAft>
              <a:buNone/>
            </a:pPr>
            <a:r>
              <a:rPr lang="en">
                <a:solidFill>
                  <a:srgbClr val="660000"/>
                </a:solidFill>
                <a:latin typeface="Chelsea Market"/>
                <a:ea typeface="Chelsea Market"/>
                <a:cs typeface="Chelsea Market"/>
                <a:sym typeface="Chelsea Market"/>
              </a:rPr>
              <a:t>Thursday, March 2, 2017</a:t>
            </a:r>
            <a:endParaRPr>
              <a:solidFill>
                <a:srgbClr val="660000"/>
              </a:solidFill>
              <a:latin typeface="Chelsea Market"/>
              <a:ea typeface="Chelsea Market"/>
              <a:cs typeface="Chelsea Market"/>
              <a:sym typeface="Chelsea Market"/>
            </a:endParaRPr>
          </a:p>
        </p:txBody>
      </p:sp>
      <p:sp>
        <p:nvSpPr>
          <p:cNvPr id="102" name="Shape 10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228600" lvl="0" marL="457200" rtl="0">
              <a:lnSpc>
                <a:spcPct val="100000"/>
              </a:lnSpc>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the “Choice to Serve” case study.</a:t>
            </a:r>
            <a:endParaRPr b="1" sz="2400">
              <a:solidFill>
                <a:srgbClr val="073763"/>
              </a:solidFill>
              <a:latin typeface="Happy Monkey"/>
              <a:ea typeface="Happy Monkey"/>
              <a:cs typeface="Happy Monkey"/>
              <a:sym typeface="Happy Monkey"/>
            </a:endParaRPr>
          </a:p>
          <a:p>
            <a:pPr indent="-228600" lvl="0" marL="457200" rtl="0">
              <a:lnSpc>
                <a:spcPct val="100000"/>
              </a:lnSpc>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nSpc>
                <a:spcPct val="100000"/>
              </a:lnSpc>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how our case study will benefit our community.</a:t>
            </a:r>
            <a:endParaRPr b="1">
              <a:solidFill>
                <a:srgbClr val="073763"/>
              </a:solidFill>
              <a:latin typeface="Happy Monkey"/>
              <a:ea typeface="Happy Monkey"/>
              <a:cs typeface="Happy Monkey"/>
              <a:sym typeface="Happy Monkey"/>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title"/>
          </p:nvPr>
        </p:nvSpPr>
        <p:spPr>
          <a:xfrm>
            <a:off x="311700" y="675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latin typeface="Special Elite"/>
                <a:ea typeface="Special Elite"/>
                <a:cs typeface="Special Elite"/>
                <a:sym typeface="Special Elite"/>
              </a:rPr>
              <a:t>Reading/Discussion:</a:t>
            </a:r>
            <a:endParaRPr sz="2400">
              <a:latin typeface="Special Elite"/>
              <a:ea typeface="Special Elite"/>
              <a:cs typeface="Special Elite"/>
              <a:sym typeface="Special Elite"/>
            </a:endParaRPr>
          </a:p>
          <a:p>
            <a:pPr indent="0" lvl="0" marL="0">
              <a:spcBef>
                <a:spcPts val="0"/>
              </a:spcBef>
              <a:spcAft>
                <a:spcPts val="0"/>
              </a:spcAft>
              <a:buNone/>
            </a:pPr>
            <a:r>
              <a:rPr lang="en" sz="3600">
                <a:latin typeface="Special Elite"/>
                <a:ea typeface="Special Elite"/>
                <a:cs typeface="Special Elite"/>
                <a:sym typeface="Special Elite"/>
              </a:rPr>
              <a:t>Back2Back Face2Face Protocol</a:t>
            </a:r>
            <a:endParaRPr sz="3600">
              <a:latin typeface="Special Elite"/>
              <a:ea typeface="Special Elite"/>
              <a:cs typeface="Special Elite"/>
              <a:sym typeface="Special Elite"/>
            </a:endParaRPr>
          </a:p>
        </p:txBody>
      </p:sp>
      <p:sp>
        <p:nvSpPr>
          <p:cNvPr id="157" name="Shape 157"/>
          <p:cNvSpPr txBox="1"/>
          <p:nvPr>
            <p:ph idx="1" type="body"/>
          </p:nvPr>
        </p:nvSpPr>
        <p:spPr>
          <a:xfrm>
            <a:off x="311700" y="1152475"/>
            <a:ext cx="8520600" cy="3684000"/>
          </a:xfrm>
          <a:prstGeom prst="rect">
            <a:avLst/>
          </a:prstGeom>
          <a:solidFill>
            <a:srgbClr val="FFF2CC"/>
          </a:solidFill>
        </p:spPr>
        <p:txBody>
          <a:bodyPr anchorCtr="0" anchor="t" bIns="91425" lIns="91425" spcFirstLastPara="1" rIns="91425" wrap="square" tIns="91425">
            <a:noAutofit/>
          </a:bodyPr>
          <a:lstStyle/>
          <a:p>
            <a:pPr indent="0" lvl="0" marL="0" rtl="0">
              <a:lnSpc>
                <a:spcPct val="100000"/>
              </a:lnSpc>
              <a:spcBef>
                <a:spcPts val="600"/>
              </a:spcBef>
              <a:spcAft>
                <a:spcPts val="0"/>
              </a:spcAft>
              <a:buClr>
                <a:schemeClr val="dk1"/>
              </a:buClr>
              <a:buSzPts val="1100"/>
              <a:buFont typeface="Arial"/>
              <a:buNone/>
            </a:pPr>
            <a:r>
              <a:rPr lang="en" sz="2200">
                <a:solidFill>
                  <a:srgbClr val="000000"/>
                </a:solidFill>
                <a:latin typeface="Playfair Display"/>
                <a:ea typeface="Playfair Display"/>
                <a:cs typeface="Playfair Display"/>
                <a:sym typeface="Playfair Display"/>
              </a:rPr>
              <a:t>Each student will receive a quote.</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Clr>
                <a:schemeClr val="dk1"/>
              </a:buClr>
              <a:buSzPts val="1100"/>
              <a:buFont typeface="Arial"/>
              <a:buNone/>
            </a:pPr>
            <a:r>
              <a:rPr lang="en" sz="2200" u="sng">
                <a:solidFill>
                  <a:srgbClr val="000000"/>
                </a:solidFill>
                <a:latin typeface="Playfair Display"/>
                <a:ea typeface="Playfair Display"/>
                <a:cs typeface="Playfair Display"/>
                <a:sym typeface="Playfair Display"/>
              </a:rPr>
              <a:t>Step One:</a:t>
            </a:r>
            <a:r>
              <a:rPr lang="en" sz="2200">
                <a:solidFill>
                  <a:srgbClr val="000000"/>
                </a:solidFill>
                <a:latin typeface="Playfair Display"/>
                <a:ea typeface="Playfair Display"/>
                <a:cs typeface="Playfair Display"/>
                <a:sym typeface="Playfair Display"/>
              </a:rPr>
              <a:t> Read your quote silently to yourself.</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rPr lang="en" sz="2200" u="sng">
                <a:solidFill>
                  <a:srgbClr val="000000"/>
                </a:solidFill>
                <a:latin typeface="Playfair Display"/>
                <a:ea typeface="Playfair Display"/>
                <a:cs typeface="Playfair Display"/>
                <a:sym typeface="Playfair Display"/>
              </a:rPr>
              <a:t>Step Two:</a:t>
            </a:r>
            <a:r>
              <a:rPr lang="en" sz="2200">
                <a:solidFill>
                  <a:srgbClr val="000000"/>
                </a:solidFill>
                <a:latin typeface="Playfair Display"/>
                <a:ea typeface="Playfair Display"/>
                <a:cs typeface="Playfair Display"/>
                <a:sym typeface="Playfair Display"/>
              </a:rPr>
              <a:t> Find someone with your same quote and stand back to back.</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rPr lang="en" sz="2200" u="sng">
                <a:solidFill>
                  <a:srgbClr val="000000"/>
                </a:solidFill>
                <a:latin typeface="Playfair Display"/>
                <a:ea typeface="Playfair Display"/>
                <a:cs typeface="Playfair Display"/>
                <a:sym typeface="Playfair Display"/>
              </a:rPr>
              <a:t>Step Three: </a:t>
            </a:r>
            <a:r>
              <a:rPr lang="en" sz="2200">
                <a:solidFill>
                  <a:srgbClr val="000000"/>
                </a:solidFill>
                <a:latin typeface="Playfair Display"/>
                <a:ea typeface="Playfair Display"/>
                <a:cs typeface="Playfair Display"/>
                <a:sym typeface="Playfair Display"/>
              </a:rPr>
              <a:t>When instructed, face your partner and discuss the following questions: </a:t>
            </a:r>
            <a:endParaRPr sz="2200">
              <a:solidFill>
                <a:srgbClr val="000000"/>
              </a:solidFill>
              <a:latin typeface="Playfair Display"/>
              <a:ea typeface="Playfair Display"/>
              <a:cs typeface="Playfair Display"/>
              <a:sym typeface="Playfair Display"/>
            </a:endParaRPr>
          </a:p>
          <a:p>
            <a:pPr indent="-368300" lvl="0" marL="1371600" rtl="0">
              <a:lnSpc>
                <a:spcPct val="100000"/>
              </a:lnSpc>
              <a:spcBef>
                <a:spcPts val="600"/>
              </a:spcBef>
              <a:spcAft>
                <a:spcPts val="0"/>
              </a:spcAft>
              <a:buClr>
                <a:srgbClr val="000000"/>
              </a:buClr>
              <a:buSzPts val="2200"/>
              <a:buFont typeface="Playfair Display"/>
              <a:buAutoNum type="arabicPeriod"/>
            </a:pPr>
            <a:r>
              <a:rPr lang="en" sz="2200">
                <a:solidFill>
                  <a:srgbClr val="000000"/>
                </a:solidFill>
                <a:latin typeface="Playfair Display"/>
                <a:ea typeface="Playfair Display"/>
                <a:cs typeface="Playfair Display"/>
                <a:sym typeface="Playfair Display"/>
              </a:rPr>
              <a:t>Summarize the quote you just read.  What does it mean to you?</a:t>
            </a:r>
            <a:endParaRPr sz="2200">
              <a:solidFill>
                <a:srgbClr val="000000"/>
              </a:solidFill>
              <a:latin typeface="Playfair Display"/>
              <a:ea typeface="Playfair Display"/>
              <a:cs typeface="Playfair Display"/>
              <a:sym typeface="Playfair Display"/>
            </a:endParaRPr>
          </a:p>
          <a:p>
            <a:pPr indent="-368300" lvl="0" marL="1371600" rtl="0">
              <a:lnSpc>
                <a:spcPct val="100000"/>
              </a:lnSpc>
              <a:spcBef>
                <a:spcPts val="0"/>
              </a:spcBef>
              <a:spcAft>
                <a:spcPts val="0"/>
              </a:spcAft>
              <a:buClr>
                <a:srgbClr val="000000"/>
              </a:buClr>
              <a:buSzPts val="2200"/>
              <a:buFont typeface="Playfair Display"/>
              <a:buAutoNum type="arabicPeriod"/>
            </a:pPr>
            <a:r>
              <a:rPr lang="en" sz="2200">
                <a:solidFill>
                  <a:srgbClr val="000000"/>
                </a:solidFill>
                <a:latin typeface="Playfair Display"/>
                <a:ea typeface="Playfair Display"/>
                <a:cs typeface="Playfair Display"/>
                <a:sym typeface="Playfair Display"/>
              </a:rPr>
              <a:t>Do you agree or disagree with the quote?  Why?</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t/>
            </a:r>
            <a:endParaRPr sz="2200">
              <a:solidFill>
                <a:schemeClr val="lt1"/>
              </a:solidFill>
              <a:latin typeface="Trebuchet MS"/>
              <a:ea typeface="Trebuchet MS"/>
              <a:cs typeface="Trebuchet MS"/>
              <a:sym typeface="Trebuchet MS"/>
            </a:endParaRPr>
          </a:p>
          <a:p>
            <a:pPr indent="0" lvl="0" marL="0" rtl="0">
              <a:lnSpc>
                <a:spcPct val="100000"/>
              </a:lnSpc>
              <a:spcBef>
                <a:spcPts val="600"/>
              </a:spcBef>
              <a:spcAft>
                <a:spcPts val="0"/>
              </a:spcAft>
              <a:buClr>
                <a:schemeClr val="dk1"/>
              </a:buClr>
              <a:buSzPts val="1100"/>
              <a:buFont typeface="Arial"/>
              <a:buNone/>
            </a:pPr>
            <a:r>
              <a:t/>
            </a:r>
            <a:endParaRPr sz="2200">
              <a:solidFill>
                <a:srgbClr val="000000"/>
              </a:solidFill>
              <a:latin typeface="Playfair Display"/>
              <a:ea typeface="Playfair Display"/>
              <a:cs typeface="Playfair Display"/>
              <a:sym typeface="Playfair Display"/>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txBox="1"/>
          <p:nvPr>
            <p:ph type="title"/>
          </p:nvPr>
        </p:nvSpPr>
        <p:spPr>
          <a:xfrm>
            <a:off x="311700" y="0"/>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latin typeface="Special Elite"/>
                <a:ea typeface="Special Elite"/>
                <a:cs typeface="Special Elite"/>
                <a:sym typeface="Special Elite"/>
              </a:rPr>
              <a:t>Reading/Discussion:</a:t>
            </a:r>
            <a:endParaRPr sz="2400">
              <a:latin typeface="Special Elite"/>
              <a:ea typeface="Special Elite"/>
              <a:cs typeface="Special Elite"/>
              <a:sym typeface="Special Elite"/>
            </a:endParaRPr>
          </a:p>
          <a:p>
            <a:pPr indent="0" lvl="0" marL="0" rtl="0">
              <a:spcBef>
                <a:spcPts val="0"/>
              </a:spcBef>
              <a:spcAft>
                <a:spcPts val="0"/>
              </a:spcAft>
              <a:buNone/>
            </a:pPr>
            <a:r>
              <a:rPr lang="en" sz="3600">
                <a:latin typeface="Special Elite"/>
                <a:ea typeface="Special Elite"/>
                <a:cs typeface="Special Elite"/>
                <a:sym typeface="Special Elite"/>
              </a:rPr>
              <a:t>Back2Back Face2Face Protocol</a:t>
            </a:r>
            <a:endParaRPr sz="3600">
              <a:latin typeface="Special Elite"/>
              <a:ea typeface="Special Elite"/>
              <a:cs typeface="Special Elite"/>
              <a:sym typeface="Special Elite"/>
            </a:endParaRPr>
          </a:p>
        </p:txBody>
      </p:sp>
      <p:sp>
        <p:nvSpPr>
          <p:cNvPr id="163" name="Shape 163"/>
          <p:cNvSpPr txBox="1"/>
          <p:nvPr>
            <p:ph idx="1" type="body"/>
          </p:nvPr>
        </p:nvSpPr>
        <p:spPr>
          <a:xfrm>
            <a:off x="311700" y="1152475"/>
            <a:ext cx="8520600" cy="3684000"/>
          </a:xfrm>
          <a:prstGeom prst="rect">
            <a:avLst/>
          </a:prstGeom>
          <a:solidFill>
            <a:srgbClr val="FFF2CC"/>
          </a:solidFill>
        </p:spPr>
        <p:txBody>
          <a:bodyPr anchorCtr="0" anchor="t" bIns="91425" lIns="91425" spcFirstLastPara="1" rIns="91425" wrap="square" tIns="91425">
            <a:noAutofit/>
          </a:bodyPr>
          <a:lstStyle/>
          <a:p>
            <a:pPr indent="0" lvl="0" marL="0" rtl="0">
              <a:lnSpc>
                <a:spcPct val="100000"/>
              </a:lnSpc>
              <a:spcBef>
                <a:spcPts val="600"/>
              </a:spcBef>
              <a:spcAft>
                <a:spcPts val="0"/>
              </a:spcAft>
              <a:buClr>
                <a:schemeClr val="dk1"/>
              </a:buClr>
              <a:buSzPts val="1100"/>
              <a:buFont typeface="Arial"/>
              <a:buNone/>
            </a:pPr>
            <a:r>
              <a:rPr lang="en" sz="2200" u="sng">
                <a:solidFill>
                  <a:srgbClr val="000000"/>
                </a:solidFill>
                <a:latin typeface="Playfair Display"/>
                <a:ea typeface="Playfair Display"/>
                <a:cs typeface="Playfair Display"/>
                <a:sym typeface="Playfair Display"/>
              </a:rPr>
              <a:t>Step Four:</a:t>
            </a:r>
            <a:r>
              <a:rPr lang="en" sz="2200">
                <a:solidFill>
                  <a:srgbClr val="000000"/>
                </a:solidFill>
                <a:latin typeface="Playfair Display"/>
                <a:ea typeface="Playfair Display"/>
                <a:cs typeface="Playfair Display"/>
                <a:sym typeface="Playfair Display"/>
              </a:rPr>
              <a:t> When instructed, go to another person that has a DIFFERENT quote than yours and stand back to back.</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Clr>
                <a:schemeClr val="dk1"/>
              </a:buClr>
              <a:buSzPts val="1100"/>
              <a:buFont typeface="Arial"/>
              <a:buNone/>
            </a:pPr>
            <a:r>
              <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Clr>
                <a:schemeClr val="dk1"/>
              </a:buClr>
              <a:buSzPts val="1100"/>
              <a:buFont typeface="Arial"/>
              <a:buNone/>
            </a:pPr>
            <a:r>
              <a:rPr lang="en" sz="2200" u="sng">
                <a:solidFill>
                  <a:srgbClr val="000000"/>
                </a:solidFill>
                <a:latin typeface="Playfair Display"/>
                <a:ea typeface="Playfair Display"/>
                <a:cs typeface="Playfair Display"/>
                <a:sym typeface="Playfair Display"/>
              </a:rPr>
              <a:t>Step Five:</a:t>
            </a:r>
            <a:r>
              <a:rPr lang="en" sz="2200">
                <a:solidFill>
                  <a:srgbClr val="000000"/>
                </a:solidFill>
                <a:latin typeface="Playfair Display"/>
                <a:ea typeface="Playfair Display"/>
                <a:cs typeface="Playfair Display"/>
                <a:sym typeface="Playfair Display"/>
              </a:rPr>
              <a:t> When instructed, face your partner and, one at a time, read your quotes.  Discuss the following questions: </a:t>
            </a:r>
            <a:endParaRPr sz="2200">
              <a:solidFill>
                <a:srgbClr val="000000"/>
              </a:solidFill>
              <a:latin typeface="Playfair Display"/>
              <a:ea typeface="Playfair Display"/>
              <a:cs typeface="Playfair Display"/>
              <a:sym typeface="Playfair Display"/>
            </a:endParaRPr>
          </a:p>
          <a:p>
            <a:pPr indent="-368300" lvl="0" marL="457200" rtl="0">
              <a:lnSpc>
                <a:spcPct val="100000"/>
              </a:lnSpc>
              <a:spcBef>
                <a:spcPts val="600"/>
              </a:spcBef>
              <a:spcAft>
                <a:spcPts val="0"/>
              </a:spcAft>
              <a:buClr>
                <a:srgbClr val="000000"/>
              </a:buClr>
              <a:buSzPts val="2200"/>
              <a:buFont typeface="Playfair Display"/>
              <a:buAutoNum type="arabicPeriod"/>
            </a:pPr>
            <a:r>
              <a:rPr lang="en" sz="2200">
                <a:solidFill>
                  <a:srgbClr val="000000"/>
                </a:solidFill>
                <a:latin typeface="Playfair Display"/>
                <a:ea typeface="Playfair Display"/>
                <a:cs typeface="Playfair Display"/>
                <a:sym typeface="Playfair Display"/>
              </a:rPr>
              <a:t>Summarize the quote you just read.  What does it mean to you?</a:t>
            </a:r>
            <a:endParaRPr sz="2200">
              <a:solidFill>
                <a:srgbClr val="000000"/>
              </a:solidFill>
              <a:latin typeface="Playfair Display"/>
              <a:ea typeface="Playfair Display"/>
              <a:cs typeface="Playfair Display"/>
              <a:sym typeface="Playfair Display"/>
            </a:endParaRPr>
          </a:p>
          <a:p>
            <a:pPr indent="-368300" lvl="0" marL="457200" rtl="0">
              <a:lnSpc>
                <a:spcPct val="100000"/>
              </a:lnSpc>
              <a:spcBef>
                <a:spcPts val="0"/>
              </a:spcBef>
              <a:spcAft>
                <a:spcPts val="0"/>
              </a:spcAft>
              <a:buClr>
                <a:srgbClr val="000000"/>
              </a:buClr>
              <a:buSzPts val="2200"/>
              <a:buFont typeface="Playfair Display"/>
              <a:buAutoNum type="arabicPeriod"/>
            </a:pPr>
            <a:r>
              <a:rPr lang="en" sz="2200">
                <a:solidFill>
                  <a:srgbClr val="000000"/>
                </a:solidFill>
                <a:latin typeface="Playfair Display"/>
                <a:ea typeface="Playfair Display"/>
                <a:cs typeface="Playfair Display"/>
                <a:sym typeface="Playfair Display"/>
              </a:rPr>
              <a:t>Do you agree or disagree with the quote?  Why?</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Clr>
                <a:schemeClr val="dk1"/>
              </a:buClr>
              <a:buSzPts val="1100"/>
              <a:buFont typeface="Arial"/>
              <a:buNone/>
            </a:pPr>
            <a:r>
              <a:rPr lang="en" sz="2200" u="sng">
                <a:solidFill>
                  <a:srgbClr val="000000"/>
                </a:solidFill>
                <a:latin typeface="Playfair Display"/>
                <a:ea typeface="Playfair Display"/>
                <a:cs typeface="Playfair Display"/>
                <a:sym typeface="Playfair Display"/>
              </a:rPr>
              <a:t>Step Six:</a:t>
            </a:r>
            <a:r>
              <a:rPr lang="en" sz="2200">
                <a:solidFill>
                  <a:srgbClr val="000000"/>
                </a:solidFill>
                <a:latin typeface="Playfair Display"/>
                <a:ea typeface="Playfair Display"/>
                <a:cs typeface="Playfair Display"/>
                <a:sym typeface="Playfair Display"/>
              </a:rPr>
              <a:t> Repeat Step Four and Five.</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t/>
            </a:r>
            <a:endParaRPr sz="22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t/>
            </a:r>
            <a:endParaRPr sz="2200">
              <a:solidFill>
                <a:schemeClr val="lt1"/>
              </a:solidFill>
              <a:latin typeface="Trebuchet MS"/>
              <a:ea typeface="Trebuchet MS"/>
              <a:cs typeface="Trebuchet MS"/>
              <a:sym typeface="Trebuchet MS"/>
            </a:endParaRPr>
          </a:p>
          <a:p>
            <a:pPr indent="0" lvl="0" marL="0" rtl="0">
              <a:lnSpc>
                <a:spcPct val="100000"/>
              </a:lnSpc>
              <a:spcBef>
                <a:spcPts val="600"/>
              </a:spcBef>
              <a:spcAft>
                <a:spcPts val="0"/>
              </a:spcAft>
              <a:buNone/>
            </a:pPr>
            <a:r>
              <a:t/>
            </a:r>
            <a:endParaRPr sz="2200">
              <a:solidFill>
                <a:srgbClr val="000000"/>
              </a:solidFill>
              <a:latin typeface="Playfair Display"/>
              <a:ea typeface="Playfair Display"/>
              <a:cs typeface="Playfair Display"/>
              <a:sym typeface="Playfair Displa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311700" y="157275"/>
            <a:ext cx="8832300" cy="1010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2400">
                <a:latin typeface="Special Elite"/>
                <a:ea typeface="Special Elite"/>
                <a:cs typeface="Special Elite"/>
                <a:sym typeface="Special Elite"/>
              </a:rPr>
              <a:t>Initiative </a:t>
            </a:r>
            <a:r>
              <a:rPr lang="en" sz="4400">
                <a:latin typeface="Special Elite"/>
                <a:ea typeface="Special Elite"/>
                <a:cs typeface="Special Elite"/>
                <a:sym typeface="Special Elite"/>
              </a:rPr>
              <a:t>- “I FOUGHT FOR YOU”</a:t>
            </a:r>
            <a:endParaRPr sz="4400">
              <a:latin typeface="Special Elite"/>
              <a:ea typeface="Special Elite"/>
              <a:cs typeface="Special Elite"/>
              <a:sym typeface="Special Elite"/>
            </a:endParaRPr>
          </a:p>
          <a:p>
            <a:pPr indent="0" lvl="0" marL="0" algn="ctr">
              <a:spcBef>
                <a:spcPts val="0"/>
              </a:spcBef>
              <a:spcAft>
                <a:spcPts val="0"/>
              </a:spcAft>
              <a:buNone/>
            </a:pPr>
            <a:r>
              <a:t/>
            </a:r>
            <a:endParaRPr sz="4800">
              <a:latin typeface="Special Elite"/>
              <a:ea typeface="Special Elite"/>
              <a:cs typeface="Special Elite"/>
              <a:sym typeface="Special Elite"/>
            </a:endParaRPr>
          </a:p>
        </p:txBody>
      </p:sp>
      <p:sp>
        <p:nvSpPr>
          <p:cNvPr id="169" name="Shape 169"/>
          <p:cNvSpPr txBox="1"/>
          <p:nvPr>
            <p:ph idx="1" type="body"/>
          </p:nvPr>
        </p:nvSpPr>
        <p:spPr>
          <a:xfrm>
            <a:off x="311700" y="1462825"/>
            <a:ext cx="8520600" cy="3106200"/>
          </a:xfrm>
          <a:prstGeom prst="rect">
            <a:avLst/>
          </a:prstGeom>
          <a:solidFill>
            <a:srgbClr val="FFF2CC"/>
          </a:solidFill>
        </p:spPr>
        <p:txBody>
          <a:bodyPr anchorCtr="0" anchor="t" bIns="91425" lIns="91425" spcFirstLastPara="1" rIns="91425" wrap="square" tIns="91425">
            <a:noAutofit/>
          </a:bodyPr>
          <a:lstStyle/>
          <a:p>
            <a:pPr indent="0" lvl="0" marL="0" rtl="0">
              <a:spcBef>
                <a:spcPts val="0"/>
              </a:spcBef>
              <a:spcAft>
                <a:spcPts val="0"/>
              </a:spcAft>
              <a:buNone/>
            </a:pPr>
            <a:r>
              <a:rPr b="1" lang="en" sz="2200">
                <a:solidFill>
                  <a:srgbClr val="000000"/>
                </a:solidFill>
                <a:latin typeface="Playfair Display"/>
                <a:ea typeface="Playfair Display"/>
                <a:cs typeface="Playfair Display"/>
                <a:sym typeface="Playfair Display"/>
              </a:rPr>
              <a:t>Video - “I Fought for You” 4:14</a:t>
            </a:r>
            <a:endParaRPr b="1" sz="2200">
              <a:solidFill>
                <a:srgbClr val="000000"/>
              </a:solidFill>
              <a:latin typeface="Playfair Display"/>
              <a:ea typeface="Playfair Display"/>
              <a:cs typeface="Playfair Display"/>
              <a:sym typeface="Playfair Display"/>
            </a:endParaRPr>
          </a:p>
          <a:p>
            <a:pPr indent="-368300" lvl="0" marL="457200" rtl="0">
              <a:spcBef>
                <a:spcPts val="0"/>
              </a:spcBef>
              <a:spcAft>
                <a:spcPts val="0"/>
              </a:spcAft>
              <a:buClr>
                <a:srgbClr val="000000"/>
              </a:buClr>
              <a:buSzPts val="2200"/>
              <a:buFont typeface="Playfair Display"/>
              <a:buAutoNum type="arabicPeriod"/>
            </a:pPr>
            <a:r>
              <a:rPr b="1" lang="en" sz="2200">
                <a:solidFill>
                  <a:srgbClr val="000000"/>
                </a:solidFill>
                <a:latin typeface="Playfair Display"/>
                <a:ea typeface="Playfair Display"/>
                <a:cs typeface="Playfair Display"/>
                <a:sym typeface="Playfair Display"/>
              </a:rPr>
              <a:t>Why is it important to honor those in our community that have served in our military?</a:t>
            </a:r>
            <a:endParaRPr b="1" sz="2200">
              <a:solidFill>
                <a:srgbClr val="000000"/>
              </a:solidFill>
              <a:latin typeface="Playfair Display"/>
              <a:ea typeface="Playfair Display"/>
              <a:cs typeface="Playfair Display"/>
              <a:sym typeface="Playfair Display"/>
            </a:endParaRPr>
          </a:p>
          <a:p>
            <a:pPr indent="-368300" lvl="0" marL="457200" rtl="0">
              <a:spcBef>
                <a:spcPts val="0"/>
              </a:spcBef>
              <a:spcAft>
                <a:spcPts val="0"/>
              </a:spcAft>
              <a:buClr>
                <a:srgbClr val="000000"/>
              </a:buClr>
              <a:buSzPts val="2200"/>
              <a:buFont typeface="Playfair Display"/>
              <a:buAutoNum type="arabicPeriod"/>
            </a:pPr>
            <a:r>
              <a:rPr b="1" lang="en" sz="2200">
                <a:solidFill>
                  <a:srgbClr val="000000"/>
                </a:solidFill>
                <a:latin typeface="Playfair Display"/>
                <a:ea typeface="Playfair Display"/>
                <a:cs typeface="Playfair Display"/>
                <a:sym typeface="Playfair Display"/>
              </a:rPr>
              <a:t>How are teenagers represented in the video?  Do you think this is an accurate portrayal of your age group?</a:t>
            </a:r>
            <a:endParaRPr b="1" sz="2200">
              <a:solidFill>
                <a:srgbClr val="000000"/>
              </a:solidFill>
              <a:latin typeface="Playfair Display"/>
              <a:ea typeface="Playfair Display"/>
              <a:cs typeface="Playfair Display"/>
              <a:sym typeface="Playfair Display"/>
            </a:endParaRPr>
          </a:p>
          <a:p>
            <a:pPr indent="-368300" lvl="0" marL="457200" rtl="0">
              <a:spcBef>
                <a:spcPts val="0"/>
              </a:spcBef>
              <a:spcAft>
                <a:spcPts val="0"/>
              </a:spcAft>
              <a:buClr>
                <a:srgbClr val="000000"/>
              </a:buClr>
              <a:buSzPts val="2200"/>
              <a:buFont typeface="Playfair Display"/>
              <a:buAutoNum type="arabicPeriod"/>
            </a:pPr>
            <a:r>
              <a:rPr b="1" lang="en" sz="2200">
                <a:solidFill>
                  <a:srgbClr val="000000"/>
                </a:solidFill>
                <a:latin typeface="Playfair Display"/>
                <a:ea typeface="Playfair Display"/>
                <a:cs typeface="Playfair Display"/>
                <a:sym typeface="Playfair Display"/>
              </a:rPr>
              <a:t>What ways can we honor those that fought or chose to serve in our military forces?</a:t>
            </a:r>
            <a:endParaRPr b="1" sz="2200">
              <a:solidFill>
                <a:srgbClr val="000000"/>
              </a:solidFill>
              <a:latin typeface="Playfair Display"/>
              <a:ea typeface="Playfair Display"/>
              <a:cs typeface="Playfair Display"/>
              <a:sym typeface="Playfair Display"/>
            </a:endParaRPr>
          </a:p>
          <a:p>
            <a:pPr indent="0" lvl="0" marL="0">
              <a:spcBef>
                <a:spcPts val="0"/>
              </a:spcBef>
              <a:spcAft>
                <a:spcPts val="1600"/>
              </a:spcAft>
              <a:buNone/>
            </a:pPr>
            <a:r>
              <a:t/>
            </a:r>
            <a:endParaRPr>
              <a:latin typeface="Playfair Display"/>
              <a:ea typeface="Playfair Display"/>
              <a:cs typeface="Playfair Display"/>
              <a:sym typeface="Playfair Display"/>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descr="( Available at http://www.sermonspice.com/product/32960/i-fought-for-you ) A moving, patriotic tribute to our military, past and present. Thank you for your service!  This video was produced by &quot;The Sound Tank&quot;. For more info: http://www.youtube.com/watch?v=JJsWiQeI5hA" id="174" name="Shape 174" title="I Fought For You">
            <a:hlinkClick r:id="rId3"/>
          </p:cNvPr>
          <p:cNvSpPr/>
          <p:nvPr/>
        </p:nvSpPr>
        <p:spPr>
          <a:xfrm>
            <a:off x="1302750" y="216000"/>
            <a:ext cx="6410250" cy="4807700"/>
          </a:xfrm>
          <a:prstGeom prst="rect">
            <a:avLst/>
          </a:prstGeom>
          <a:blipFill>
            <a:blip r:embed="rId4">
              <a:alphaModFix/>
            </a:blip>
            <a:stretch>
              <a:fillRect/>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8" name="Shape 178"/>
        <p:cNvGrpSpPr/>
        <p:nvPr/>
      </p:nvGrpSpPr>
      <p:grpSpPr>
        <a:xfrm>
          <a:off x="0" y="0"/>
          <a:ext cx="0" cy="0"/>
          <a:chOff x="0" y="0"/>
          <a:chExt cx="0" cy="0"/>
        </a:xfrm>
      </p:grpSpPr>
      <p:pic>
        <p:nvPicPr>
          <p:cNvPr id="179" name="Shape 179"/>
          <p:cNvPicPr preferRelativeResize="0"/>
          <p:nvPr/>
        </p:nvPicPr>
        <p:blipFill>
          <a:blip r:embed="rId4">
            <a:alphaModFix/>
          </a:blip>
          <a:stretch>
            <a:fillRect/>
          </a:stretch>
        </p:blipFill>
        <p:spPr>
          <a:xfrm>
            <a:off x="0" y="22850"/>
            <a:ext cx="9144000" cy="5120650"/>
          </a:xfrm>
          <a:prstGeom prst="rect">
            <a:avLst/>
          </a:prstGeom>
          <a:noFill/>
          <a:ln>
            <a:noFill/>
          </a:ln>
        </p:spPr>
      </p:pic>
      <p:sp>
        <p:nvSpPr>
          <p:cNvPr id="180" name="Shape 180"/>
          <p:cNvSpPr txBox="1"/>
          <p:nvPr>
            <p:ph type="ctrTitle"/>
          </p:nvPr>
        </p:nvSpPr>
        <p:spPr>
          <a:xfrm>
            <a:off x="3070750" y="129825"/>
            <a:ext cx="2375100" cy="707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solidFill>
                  <a:srgbClr val="FFFFFF"/>
                </a:solidFill>
                <a:latin typeface="Chelsea Market"/>
                <a:ea typeface="Chelsea Market"/>
                <a:cs typeface="Chelsea Market"/>
                <a:sym typeface="Chelsea Market"/>
              </a:rPr>
              <a:t>Debrief</a:t>
            </a:r>
            <a:endParaRPr sz="3600">
              <a:solidFill>
                <a:srgbClr val="FFFFFF"/>
              </a:solidFill>
              <a:latin typeface="Chelsea Market"/>
              <a:ea typeface="Chelsea Market"/>
              <a:cs typeface="Chelsea Market"/>
              <a:sym typeface="Chelsea Market"/>
            </a:endParaRPr>
          </a:p>
        </p:txBody>
      </p:sp>
      <p:sp>
        <p:nvSpPr>
          <p:cNvPr id="181" name="Shape 181"/>
          <p:cNvSpPr txBox="1"/>
          <p:nvPr>
            <p:ph idx="1" type="subTitle"/>
          </p:nvPr>
        </p:nvSpPr>
        <p:spPr>
          <a:xfrm>
            <a:off x="390350" y="1622975"/>
            <a:ext cx="8520600" cy="79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82" name="Shape 182"/>
          <p:cNvSpPr txBox="1"/>
          <p:nvPr/>
        </p:nvSpPr>
        <p:spPr>
          <a:xfrm>
            <a:off x="1525750" y="1683050"/>
            <a:ext cx="7336200" cy="855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3" name="Shape 183"/>
          <p:cNvSpPr txBox="1"/>
          <p:nvPr/>
        </p:nvSpPr>
        <p:spPr>
          <a:xfrm>
            <a:off x="236450" y="3780050"/>
            <a:ext cx="8828400" cy="855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2400">
                <a:solidFill>
                  <a:srgbClr val="FFFFFF"/>
                </a:solidFill>
                <a:latin typeface="Happy Monkey"/>
                <a:ea typeface="Happy Monkey"/>
                <a:cs typeface="Happy Monkey"/>
                <a:sym typeface="Happy Monkey"/>
              </a:rPr>
              <a:t>In looking back at our learning targets, if we could find a way to capture their stories, how would this impact our community?</a:t>
            </a:r>
            <a:endParaRPr sz="2400">
              <a:solidFill>
                <a:srgbClr val="FFFFFF"/>
              </a:solidFill>
              <a:latin typeface="Happy Monkey"/>
              <a:ea typeface="Happy Monkey"/>
              <a:cs typeface="Happy Monkey"/>
              <a:sym typeface="Happy Monkey"/>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Shape 188"/>
          <p:cNvSpPr txBox="1"/>
          <p:nvPr>
            <p:ph type="ctrTitle"/>
          </p:nvPr>
        </p:nvSpPr>
        <p:spPr>
          <a:xfrm>
            <a:off x="3519225" y="0"/>
            <a:ext cx="56247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Wednes</a:t>
            </a:r>
            <a:r>
              <a:rPr lang="en" sz="3000">
                <a:solidFill>
                  <a:srgbClr val="660000"/>
                </a:solidFill>
                <a:latin typeface="Chelsea Market"/>
                <a:ea typeface="Chelsea Market"/>
                <a:cs typeface="Chelsea Market"/>
                <a:sym typeface="Chelsea Market"/>
              </a:rPr>
              <a:t>day, March 8,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189" name="Shape 189"/>
          <p:cNvSpPr txBox="1"/>
          <p:nvPr>
            <p:ph idx="1" type="subTitle"/>
          </p:nvPr>
        </p:nvSpPr>
        <p:spPr>
          <a:xfrm>
            <a:off x="0" y="3218200"/>
            <a:ext cx="9144000" cy="7926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3600">
                <a:solidFill>
                  <a:srgbClr val="660000"/>
                </a:solidFill>
                <a:latin typeface="Happy Monkey"/>
                <a:ea typeface="Happy Monkey"/>
                <a:cs typeface="Happy Monkey"/>
                <a:sym typeface="Happy Monkey"/>
              </a:rPr>
              <a:t>Opening Circle: What services do veterans provide to our community?</a:t>
            </a:r>
            <a:endParaRPr>
              <a:solidFill>
                <a:srgbClr val="660000"/>
              </a:solidFill>
            </a:endParaRPr>
          </a:p>
        </p:txBody>
      </p:sp>
      <p:sp>
        <p:nvSpPr>
          <p:cNvPr id="190" name="Shape 190"/>
          <p:cNvSpPr txBox="1"/>
          <p:nvPr/>
        </p:nvSpPr>
        <p:spPr>
          <a:xfrm>
            <a:off x="0" y="1065575"/>
            <a:ext cx="9144000" cy="19473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the importance of the “Choice to Serve” case study.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the behind the scenes process that goes into preserving someone’s story.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ph type="title"/>
          </p:nvPr>
        </p:nvSpPr>
        <p:spPr>
          <a:xfrm>
            <a:off x="191925" y="189150"/>
            <a:ext cx="8802900" cy="57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sz="3000">
                <a:latin typeface="Special Elite"/>
                <a:ea typeface="Special Elite"/>
                <a:cs typeface="Special Elite"/>
                <a:sym typeface="Special Elite"/>
              </a:rPr>
              <a:t> </a:t>
            </a:r>
            <a:endParaRPr sz="3000">
              <a:latin typeface="Special Elite"/>
              <a:ea typeface="Special Elite"/>
              <a:cs typeface="Special Elite"/>
              <a:sym typeface="Special Elite"/>
            </a:endParaRPr>
          </a:p>
          <a:p>
            <a:pPr indent="0" lvl="0" marL="0" algn="ctr">
              <a:spcBef>
                <a:spcPts val="0"/>
              </a:spcBef>
              <a:spcAft>
                <a:spcPts val="0"/>
              </a:spcAft>
              <a:buNone/>
            </a:pPr>
            <a:r>
              <a:rPr lang="en" sz="3000">
                <a:latin typeface="Special Elite"/>
                <a:ea typeface="Special Elite"/>
                <a:cs typeface="Special Elite"/>
                <a:sym typeface="Special Elite"/>
              </a:rPr>
              <a:t> Veterans History </a:t>
            </a:r>
            <a:r>
              <a:rPr lang="en" sz="3000" u="sng">
                <a:solidFill>
                  <a:schemeClr val="hlink"/>
                </a:solidFill>
                <a:latin typeface="Special Elite"/>
                <a:ea typeface="Special Elite"/>
                <a:cs typeface="Special Elite"/>
                <a:sym typeface="Special Elite"/>
                <a:hlinkClick r:id="rId3"/>
              </a:rPr>
              <a:t>Project</a:t>
            </a:r>
            <a:endParaRPr sz="3000">
              <a:latin typeface="Special Elite"/>
              <a:ea typeface="Special Elite"/>
              <a:cs typeface="Special Elite"/>
              <a:sym typeface="Special Elite"/>
            </a:endParaRPr>
          </a:p>
        </p:txBody>
      </p:sp>
      <p:sp>
        <p:nvSpPr>
          <p:cNvPr id="196" name="Shape 196"/>
          <p:cNvSpPr txBox="1"/>
          <p:nvPr>
            <p:ph idx="1" type="body"/>
          </p:nvPr>
        </p:nvSpPr>
        <p:spPr>
          <a:xfrm>
            <a:off x="311700" y="1541350"/>
            <a:ext cx="8520600" cy="3429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solidFill>
                  <a:srgbClr val="000000"/>
                </a:solidFill>
                <a:latin typeface="Special Elite"/>
                <a:ea typeface="Special Elite"/>
                <a:cs typeface="Special Elite"/>
                <a:sym typeface="Special Elite"/>
              </a:rPr>
              <a:t>Teachers:  Show the Project </a:t>
            </a:r>
            <a:r>
              <a:rPr lang="en" sz="2400" u="sng">
                <a:solidFill>
                  <a:schemeClr val="hlink"/>
                </a:solidFill>
                <a:latin typeface="Special Elite"/>
                <a:ea typeface="Special Elite"/>
                <a:cs typeface="Special Elite"/>
                <a:sym typeface="Special Elite"/>
                <a:hlinkClick r:id="rId4"/>
              </a:rPr>
              <a:t>Video</a:t>
            </a:r>
            <a:r>
              <a:rPr lang="en" sz="2400">
                <a:solidFill>
                  <a:srgbClr val="000000"/>
                </a:solidFill>
                <a:latin typeface="Special Elite"/>
                <a:ea typeface="Special Elite"/>
                <a:cs typeface="Special Elite"/>
                <a:sym typeface="Special Elite"/>
              </a:rPr>
              <a:t> from 2015 (8:02 minutes)</a:t>
            </a:r>
            <a:endParaRPr sz="2400">
              <a:solidFill>
                <a:srgbClr val="000000"/>
              </a:solidFill>
              <a:latin typeface="Special Elite"/>
              <a:ea typeface="Special Elite"/>
              <a:cs typeface="Special Elite"/>
              <a:sym typeface="Special Elite"/>
            </a:endParaRPr>
          </a:p>
          <a:p>
            <a:pPr indent="0" lvl="0" marL="0">
              <a:spcBef>
                <a:spcPts val="1600"/>
              </a:spcBef>
              <a:spcAft>
                <a:spcPts val="0"/>
              </a:spcAft>
              <a:buNone/>
            </a:pPr>
            <a:r>
              <a:rPr lang="en" sz="2400">
                <a:solidFill>
                  <a:srgbClr val="000000"/>
                </a:solidFill>
                <a:latin typeface="Special Elite"/>
                <a:ea typeface="Special Elite"/>
                <a:cs typeface="Special Elite"/>
                <a:sym typeface="Special Elite"/>
              </a:rPr>
              <a:t>Students: As you watch the video consider the following:</a:t>
            </a:r>
            <a:endParaRPr sz="2400">
              <a:solidFill>
                <a:srgbClr val="000000"/>
              </a:solidFill>
              <a:latin typeface="Special Elite"/>
              <a:ea typeface="Special Elite"/>
              <a:cs typeface="Special Elite"/>
              <a:sym typeface="Special Elite"/>
            </a:endParaRPr>
          </a:p>
          <a:p>
            <a:pPr indent="-342900" lvl="0" marL="457200" rtl="0">
              <a:spcBef>
                <a:spcPts val="1600"/>
              </a:spcBef>
              <a:spcAft>
                <a:spcPts val="0"/>
              </a:spcAft>
              <a:buClr>
                <a:srgbClr val="000000"/>
              </a:buClr>
              <a:buSzPts val="1800"/>
              <a:buFont typeface="Special Elite"/>
              <a:buAutoNum type="arabicPeriod"/>
            </a:pPr>
            <a:r>
              <a:rPr lang="en">
                <a:solidFill>
                  <a:srgbClr val="000000"/>
                </a:solidFill>
                <a:latin typeface="Special Elite"/>
                <a:ea typeface="Special Elite"/>
                <a:cs typeface="Special Elite"/>
                <a:sym typeface="Special Elite"/>
              </a:rPr>
              <a:t>Why is it important to capture these stories?</a:t>
            </a:r>
            <a:endParaRPr>
              <a:solidFill>
                <a:srgbClr val="000000"/>
              </a:solidFill>
              <a:latin typeface="Special Elite"/>
              <a:ea typeface="Special Elite"/>
              <a:cs typeface="Special Elite"/>
              <a:sym typeface="Special Elite"/>
            </a:endParaRPr>
          </a:p>
          <a:p>
            <a:pPr indent="-342900" lvl="0" marL="457200">
              <a:spcBef>
                <a:spcPts val="0"/>
              </a:spcBef>
              <a:spcAft>
                <a:spcPts val="0"/>
              </a:spcAft>
              <a:buClr>
                <a:srgbClr val="000000"/>
              </a:buClr>
              <a:buSzPts val="1800"/>
              <a:buFont typeface="Special Elite"/>
              <a:buAutoNum type="arabicPeriod"/>
            </a:pPr>
            <a:r>
              <a:rPr lang="en">
                <a:solidFill>
                  <a:srgbClr val="000000"/>
                </a:solidFill>
                <a:latin typeface="Special Elite"/>
                <a:ea typeface="Special Elite"/>
                <a:cs typeface="Special Elite"/>
                <a:sym typeface="Special Elite"/>
              </a:rPr>
              <a:t>What kind of service to the community is this providing?</a:t>
            </a:r>
            <a:endParaRPr>
              <a:solidFill>
                <a:srgbClr val="000000"/>
              </a:solidFill>
              <a:latin typeface="Special Elite"/>
              <a:ea typeface="Special Elite"/>
              <a:cs typeface="Special Elite"/>
              <a:sym typeface="Special Elit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02" name="Shape 202"/>
          <p:cNvSpPr txBox="1"/>
          <p:nvPr>
            <p:ph idx="1" type="body"/>
          </p:nvPr>
        </p:nvSpPr>
        <p:spPr>
          <a:xfrm>
            <a:off x="311700" y="1228675"/>
            <a:ext cx="8520600" cy="33402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t/>
            </a:r>
            <a:endParaRPr/>
          </a:p>
        </p:txBody>
      </p:sp>
      <p:pic>
        <p:nvPicPr>
          <p:cNvPr id="203" name="Shape 203"/>
          <p:cNvPicPr preferRelativeResize="0"/>
          <p:nvPr/>
        </p:nvPicPr>
        <p:blipFill>
          <a:blip r:embed="rId3">
            <a:alphaModFix/>
          </a:blip>
          <a:stretch>
            <a:fillRect/>
          </a:stretch>
        </p:blipFill>
        <p:spPr>
          <a:xfrm>
            <a:off x="5073678" y="0"/>
            <a:ext cx="4007644" cy="5143500"/>
          </a:xfrm>
          <a:prstGeom prst="rect">
            <a:avLst/>
          </a:prstGeom>
          <a:noFill/>
          <a:ln>
            <a:noFill/>
          </a:ln>
        </p:spPr>
      </p:pic>
      <p:pic>
        <p:nvPicPr>
          <p:cNvPr id="204" name="Shape 204"/>
          <p:cNvPicPr preferRelativeResize="0"/>
          <p:nvPr/>
        </p:nvPicPr>
        <p:blipFill>
          <a:blip r:embed="rId4">
            <a:alphaModFix/>
          </a:blip>
          <a:stretch>
            <a:fillRect/>
          </a:stretch>
        </p:blipFill>
        <p:spPr>
          <a:xfrm>
            <a:off x="239775" y="76200"/>
            <a:ext cx="4374950" cy="508342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Shape 209"/>
          <p:cNvSpPr txBox="1"/>
          <p:nvPr>
            <p:ph type="title"/>
          </p:nvPr>
        </p:nvSpPr>
        <p:spPr>
          <a:xfrm>
            <a:off x="311700" y="292850"/>
            <a:ext cx="3751800" cy="801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Video/ eBook</a:t>
            </a:r>
            <a:endParaRPr/>
          </a:p>
        </p:txBody>
      </p:sp>
      <p:sp>
        <p:nvSpPr>
          <p:cNvPr id="210" name="Shape 210"/>
          <p:cNvSpPr txBox="1"/>
          <p:nvPr>
            <p:ph idx="1" type="body"/>
          </p:nvPr>
        </p:nvSpPr>
        <p:spPr>
          <a:xfrm>
            <a:off x="311700" y="1228675"/>
            <a:ext cx="3940800" cy="33402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Micah Caskey </a:t>
            </a:r>
            <a:r>
              <a:rPr lang="en" u="sng">
                <a:solidFill>
                  <a:schemeClr val="hlink"/>
                </a:solidFill>
                <a:hlinkClick r:id="rId3"/>
              </a:rPr>
              <a:t>Video</a:t>
            </a:r>
            <a:r>
              <a:rPr lang="en"/>
              <a:t> 4:16</a:t>
            </a:r>
            <a:endParaRPr/>
          </a:p>
          <a:p>
            <a:pPr indent="0" lvl="0" marL="0" rtl="0">
              <a:spcBef>
                <a:spcPts val="1600"/>
              </a:spcBef>
              <a:spcAft>
                <a:spcPts val="1600"/>
              </a:spcAft>
              <a:buNone/>
            </a:pPr>
            <a:r>
              <a:rPr lang="en"/>
              <a:t>Larry Tomms </a:t>
            </a:r>
            <a:r>
              <a:rPr lang="en" u="sng">
                <a:solidFill>
                  <a:schemeClr val="hlink"/>
                </a:solidFill>
                <a:hlinkClick r:id="rId4"/>
              </a:rPr>
              <a:t>Video</a:t>
            </a:r>
            <a:r>
              <a:rPr lang="en"/>
              <a:t> 2:56</a:t>
            </a:r>
            <a:endParaRPr/>
          </a:p>
        </p:txBody>
      </p:sp>
      <p:pic>
        <p:nvPicPr>
          <p:cNvPr id="211" name="Shape 211"/>
          <p:cNvPicPr preferRelativeResize="0"/>
          <p:nvPr/>
        </p:nvPicPr>
        <p:blipFill>
          <a:blip r:embed="rId5">
            <a:alphaModFix/>
          </a:blip>
          <a:stretch>
            <a:fillRect/>
          </a:stretch>
        </p:blipFill>
        <p:spPr>
          <a:xfrm>
            <a:off x="4725826" y="0"/>
            <a:ext cx="4418175" cy="51435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Shape 216"/>
          <p:cNvSpPr txBox="1"/>
          <p:nvPr>
            <p:ph type="title"/>
          </p:nvPr>
        </p:nvSpPr>
        <p:spPr>
          <a:xfrm>
            <a:off x="311700" y="292850"/>
            <a:ext cx="8520600" cy="801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2017 Choice to Serve case Study = Magazine Spread </a:t>
            </a:r>
            <a:endParaRPr/>
          </a:p>
        </p:txBody>
      </p:sp>
      <p:sp>
        <p:nvSpPr>
          <p:cNvPr id="217" name="Shape 217"/>
          <p:cNvSpPr txBox="1"/>
          <p:nvPr>
            <p:ph idx="1" type="body"/>
          </p:nvPr>
        </p:nvSpPr>
        <p:spPr>
          <a:xfrm>
            <a:off x="208050" y="1012675"/>
            <a:ext cx="8727900" cy="33402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000">
                <a:solidFill>
                  <a:srgbClr val="000000"/>
                </a:solidFill>
                <a:latin typeface="Architects Daughter"/>
                <a:ea typeface="Architects Daughter"/>
                <a:cs typeface="Architects Daughter"/>
                <a:sym typeface="Architects Daughter"/>
              </a:rPr>
              <a:t>This years project will be a two page magazine style spread about the veteran. </a:t>
            </a:r>
            <a:endParaRPr sz="3000">
              <a:solidFill>
                <a:srgbClr val="000000"/>
              </a:solidFill>
              <a:latin typeface="Architects Daughter"/>
              <a:ea typeface="Architects Daughter"/>
              <a:cs typeface="Architects Daughter"/>
              <a:sym typeface="Architects Daughter"/>
            </a:endParaRPr>
          </a:p>
          <a:p>
            <a:pPr indent="-381000" lvl="0" marL="457200" rtl="0">
              <a:spcBef>
                <a:spcPts val="1600"/>
              </a:spcBef>
              <a:spcAft>
                <a:spcPts val="0"/>
              </a:spcAft>
              <a:buClr>
                <a:srgbClr val="000000"/>
              </a:buClr>
              <a:buSzPts val="2400"/>
              <a:buFont typeface="Architects Daughter"/>
              <a:buChar char="●"/>
            </a:pPr>
            <a:r>
              <a:rPr lang="en" sz="2400">
                <a:solidFill>
                  <a:srgbClr val="000000"/>
                </a:solidFill>
                <a:latin typeface="Architects Daughter"/>
                <a:ea typeface="Architects Daughter"/>
                <a:cs typeface="Architects Daughter"/>
                <a:sym typeface="Architects Daughter"/>
              </a:rPr>
              <a:t>One side with be the veterans story &amp; photos</a:t>
            </a:r>
            <a:endParaRPr sz="2400">
              <a:solidFill>
                <a:srgbClr val="000000"/>
              </a:solidFill>
              <a:latin typeface="Architects Daughter"/>
              <a:ea typeface="Architects Daughter"/>
              <a:cs typeface="Architects Daughter"/>
              <a:sym typeface="Architects Daughter"/>
            </a:endParaRPr>
          </a:p>
          <a:p>
            <a:pPr indent="-381000" lvl="0" marL="457200" rtl="0">
              <a:spcBef>
                <a:spcPts val="0"/>
              </a:spcBef>
              <a:spcAft>
                <a:spcPts val="0"/>
              </a:spcAft>
              <a:buClr>
                <a:srgbClr val="000000"/>
              </a:buClr>
              <a:buSzPts val="2400"/>
              <a:buFont typeface="Architects Daughter"/>
              <a:buChar char="●"/>
            </a:pPr>
            <a:r>
              <a:rPr lang="en" sz="2400">
                <a:solidFill>
                  <a:srgbClr val="000000"/>
                </a:solidFill>
                <a:latin typeface="Architects Daughter"/>
                <a:ea typeface="Architects Daughter"/>
                <a:cs typeface="Architects Daughter"/>
                <a:sym typeface="Architects Daughter"/>
              </a:rPr>
              <a:t>Other side will be a page about a topic that relates to this veteran.  For example: Wounded Warrior, Specific Battle, or memorials</a:t>
            </a:r>
            <a:endParaRPr sz="2400">
              <a:solidFill>
                <a:srgbClr val="000000"/>
              </a:solidFill>
              <a:latin typeface="Architects Daughter"/>
              <a:ea typeface="Architects Daughter"/>
              <a:cs typeface="Architects Daughter"/>
              <a:sym typeface="Architects Daughter"/>
            </a:endParaRPr>
          </a:p>
          <a:p>
            <a:pPr indent="-381000" lvl="0" marL="457200" rtl="0">
              <a:spcBef>
                <a:spcPts val="0"/>
              </a:spcBef>
              <a:spcAft>
                <a:spcPts val="0"/>
              </a:spcAft>
              <a:buClr>
                <a:srgbClr val="000000"/>
              </a:buClr>
              <a:buSzPts val="2400"/>
              <a:buFont typeface="Architects Daughter"/>
              <a:buChar char="●"/>
            </a:pPr>
            <a:r>
              <a:rPr lang="en" sz="2400">
                <a:solidFill>
                  <a:srgbClr val="000000"/>
                </a:solidFill>
                <a:latin typeface="Architects Daughter"/>
                <a:ea typeface="Architects Daughter"/>
                <a:cs typeface="Architects Daughter"/>
                <a:sym typeface="Architects Daughter"/>
              </a:rPr>
              <a:t>Break into small groups and brainstorm a list of what will need to be done to prepare this magazine spread. </a:t>
            </a:r>
            <a:endParaRPr sz="2400">
              <a:solidFill>
                <a:srgbClr val="000000"/>
              </a:solidFill>
              <a:latin typeface="Architects Daughter"/>
              <a:ea typeface="Architects Daughter"/>
              <a:cs typeface="Architects Daughter"/>
              <a:sym typeface="Architects Daugh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Opening Circle: Why do you think people chose to serve others?.</a:t>
            </a:r>
            <a:endParaRPr/>
          </a:p>
        </p:txBody>
      </p:sp>
      <p:pic>
        <p:nvPicPr>
          <p:cNvPr id="108" name="Shape 108"/>
          <p:cNvPicPr preferRelativeResize="0"/>
          <p:nvPr/>
        </p:nvPicPr>
        <p:blipFill>
          <a:blip r:embed="rId3">
            <a:alphaModFix/>
          </a:blip>
          <a:stretch>
            <a:fillRect/>
          </a:stretch>
        </p:blipFill>
        <p:spPr>
          <a:xfrm>
            <a:off x="152400" y="2212600"/>
            <a:ext cx="2508925" cy="2778500"/>
          </a:xfrm>
          <a:prstGeom prst="rect">
            <a:avLst/>
          </a:prstGeom>
          <a:noFill/>
          <a:ln>
            <a:noFill/>
          </a:ln>
        </p:spPr>
      </p:pic>
      <p:pic>
        <p:nvPicPr>
          <p:cNvPr id="109" name="Shape 109"/>
          <p:cNvPicPr preferRelativeResize="0"/>
          <p:nvPr/>
        </p:nvPicPr>
        <p:blipFill>
          <a:blip r:embed="rId4">
            <a:alphaModFix/>
          </a:blip>
          <a:stretch>
            <a:fillRect/>
          </a:stretch>
        </p:blipFill>
        <p:spPr>
          <a:xfrm>
            <a:off x="6852629" y="2077425"/>
            <a:ext cx="1979670" cy="30660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Shape 222"/>
          <p:cNvSpPr txBox="1"/>
          <p:nvPr>
            <p:ph type="title"/>
          </p:nvPr>
        </p:nvSpPr>
        <p:spPr>
          <a:xfrm>
            <a:off x="3955375" y="159275"/>
            <a:ext cx="51177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Thursday, March 9,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23" name="Shape 223"/>
          <p:cNvSpPr txBox="1"/>
          <p:nvPr>
            <p:ph idx="1" type="body"/>
          </p:nvPr>
        </p:nvSpPr>
        <p:spPr>
          <a:xfrm>
            <a:off x="477125" y="90225"/>
            <a:ext cx="8520600" cy="16542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t/>
            </a:r>
            <a:endParaRPr b="1" sz="3600">
              <a:solidFill>
                <a:srgbClr val="660000"/>
              </a:solidFill>
              <a:latin typeface="Happy Monkey"/>
              <a:ea typeface="Happy Monkey"/>
              <a:cs typeface="Happy Monkey"/>
              <a:sym typeface="Happy Monkey"/>
            </a:endParaRPr>
          </a:p>
          <a:p>
            <a:pPr indent="0" lvl="0" marL="0" algn="ctr">
              <a:spcBef>
                <a:spcPts val="1600"/>
              </a:spcBef>
              <a:spcAft>
                <a:spcPts val="0"/>
              </a:spcAft>
              <a:buClr>
                <a:schemeClr val="dk1"/>
              </a:buClr>
              <a:buSzPts val="1100"/>
              <a:buFont typeface="Arial"/>
              <a:buNone/>
            </a:pPr>
            <a:r>
              <a:rPr b="1" lang="en" sz="3600">
                <a:solidFill>
                  <a:srgbClr val="660000"/>
                </a:solidFill>
                <a:latin typeface="Happy Monkey"/>
                <a:ea typeface="Happy Monkey"/>
                <a:cs typeface="Happy Monkey"/>
                <a:sym typeface="Happy Monkey"/>
              </a:rPr>
              <a:t>I can describe how the power of words can connect people. </a:t>
            </a:r>
            <a:endParaRPr b="1" sz="3600">
              <a:solidFill>
                <a:srgbClr val="660000"/>
              </a:solidFill>
              <a:latin typeface="Happy Monkey"/>
              <a:ea typeface="Happy Monkey"/>
              <a:cs typeface="Happy Monkey"/>
              <a:sym typeface="Happy Monkey"/>
            </a:endParaRPr>
          </a:p>
          <a:p>
            <a:pPr indent="0" lvl="0" marL="0" algn="ctr">
              <a:spcBef>
                <a:spcPts val="1600"/>
              </a:spcBef>
              <a:spcAft>
                <a:spcPts val="0"/>
              </a:spcAft>
              <a:buClr>
                <a:schemeClr val="dk1"/>
              </a:buClr>
              <a:buSzPts val="1100"/>
              <a:buFont typeface="Arial"/>
              <a:buNone/>
            </a:pPr>
            <a:r>
              <a:rPr b="1" lang="en" sz="3600">
                <a:solidFill>
                  <a:srgbClr val="073763"/>
                </a:solidFill>
                <a:latin typeface="Happy Monkey"/>
                <a:ea typeface="Happy Monkey"/>
                <a:cs typeface="Happy Monkey"/>
                <a:sym typeface="Happy Monkey"/>
              </a:rPr>
              <a:t>Opening Circle: </a:t>
            </a:r>
            <a:endParaRPr b="1" sz="3600">
              <a:solidFill>
                <a:srgbClr val="073763"/>
              </a:solidFill>
              <a:latin typeface="Happy Monkey"/>
              <a:ea typeface="Happy Monkey"/>
              <a:cs typeface="Happy Monkey"/>
              <a:sym typeface="Happy Monkey"/>
            </a:endParaRPr>
          </a:p>
          <a:p>
            <a:pPr indent="0" lvl="0" marL="0" algn="ctr">
              <a:spcBef>
                <a:spcPts val="1600"/>
              </a:spcBef>
              <a:spcAft>
                <a:spcPts val="0"/>
              </a:spcAft>
              <a:buClr>
                <a:schemeClr val="dk1"/>
              </a:buClr>
              <a:buSzPts val="1100"/>
              <a:buFont typeface="Arial"/>
              <a:buNone/>
            </a:pPr>
            <a:r>
              <a:rPr b="1" lang="en" sz="3000">
                <a:solidFill>
                  <a:srgbClr val="073763"/>
                </a:solidFill>
                <a:latin typeface="Happy Monkey"/>
                <a:ea typeface="Happy Monkey"/>
                <a:cs typeface="Happy Monkey"/>
                <a:sym typeface="Happy Monkey"/>
              </a:rPr>
              <a:t>Think about a favorite story that you have read or was read to you in the past.  </a:t>
            </a:r>
            <a:endParaRPr b="1" sz="3000">
              <a:solidFill>
                <a:srgbClr val="073763"/>
              </a:solidFill>
              <a:latin typeface="Happy Monkey"/>
              <a:ea typeface="Happy Monkey"/>
              <a:cs typeface="Happy Monkey"/>
              <a:sym typeface="Happy Monkey"/>
            </a:endParaRPr>
          </a:p>
          <a:p>
            <a:pPr indent="0" lvl="0" marL="0" algn="ctr">
              <a:spcBef>
                <a:spcPts val="1600"/>
              </a:spcBef>
              <a:spcAft>
                <a:spcPts val="0"/>
              </a:spcAft>
              <a:buClr>
                <a:schemeClr val="dk1"/>
              </a:buClr>
              <a:buSzPts val="1100"/>
              <a:buFont typeface="Arial"/>
              <a:buNone/>
            </a:pPr>
            <a:r>
              <a:rPr b="1" lang="en" sz="3000">
                <a:solidFill>
                  <a:srgbClr val="073763"/>
                </a:solidFill>
                <a:latin typeface="Happy Monkey"/>
                <a:ea typeface="Happy Monkey"/>
                <a:cs typeface="Happy Monkey"/>
                <a:sym typeface="Happy Monkey"/>
              </a:rPr>
              <a:t>What made it memorable?</a:t>
            </a:r>
            <a:r>
              <a:rPr b="1" lang="en" sz="3000">
                <a:solidFill>
                  <a:srgbClr val="660000"/>
                </a:solidFill>
                <a:latin typeface="Happy Monkey"/>
                <a:ea typeface="Happy Monkey"/>
                <a:cs typeface="Happy Monkey"/>
                <a:sym typeface="Happy Monkey"/>
              </a:rPr>
              <a:t> </a:t>
            </a:r>
            <a:endParaRPr b="1" sz="3000">
              <a:solidFill>
                <a:srgbClr val="660000"/>
              </a:solidFill>
              <a:latin typeface="Happy Monkey"/>
              <a:ea typeface="Happy Monkey"/>
              <a:cs typeface="Happy Monkey"/>
              <a:sym typeface="Happy Monkey"/>
            </a:endParaRPr>
          </a:p>
          <a:p>
            <a:pPr indent="0" lvl="0" marL="0">
              <a:spcBef>
                <a:spcPts val="1600"/>
              </a:spcBef>
              <a:spcAft>
                <a:spcPts val="0"/>
              </a:spcAft>
              <a:buClr>
                <a:schemeClr val="dk1"/>
              </a:buClr>
              <a:buSzPts val="1100"/>
              <a:buFont typeface="Arial"/>
              <a:buNone/>
            </a:pPr>
            <a:r>
              <a:t/>
            </a:r>
            <a:endParaRPr b="1" sz="3600">
              <a:solidFill>
                <a:srgbClr val="660000"/>
              </a:solidFill>
              <a:latin typeface="Happy Monkey"/>
              <a:ea typeface="Happy Monkey"/>
              <a:cs typeface="Happy Monkey"/>
              <a:sym typeface="Happy Monkey"/>
            </a:endParaRPr>
          </a:p>
          <a:p>
            <a:pPr indent="0" lvl="0" marL="0" rtl="0">
              <a:spcBef>
                <a:spcPts val="1600"/>
              </a:spcBef>
              <a:spcAft>
                <a:spcPts val="1600"/>
              </a:spcAft>
              <a:buClr>
                <a:schemeClr val="dk1"/>
              </a:buClr>
              <a:buSzPts val="1100"/>
              <a:buFont typeface="Arial"/>
              <a:buNone/>
            </a:pPr>
            <a:r>
              <a:t/>
            </a:r>
            <a:endParaRPr b="1" sz="3600">
              <a:solidFill>
                <a:srgbClr val="660000"/>
              </a:solidFill>
              <a:latin typeface="Happy Monkey"/>
              <a:ea typeface="Happy Monkey"/>
              <a:cs typeface="Happy Monkey"/>
              <a:sym typeface="Happy Monkey"/>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7" name="Shape 227"/>
        <p:cNvGrpSpPr/>
        <p:nvPr/>
      </p:nvGrpSpPr>
      <p:grpSpPr>
        <a:xfrm>
          <a:off x="0" y="0"/>
          <a:ext cx="0" cy="0"/>
          <a:chOff x="0" y="0"/>
          <a:chExt cx="0" cy="0"/>
        </a:xfrm>
      </p:grpSpPr>
      <p:sp>
        <p:nvSpPr>
          <p:cNvPr id="228" name="Shape 228"/>
          <p:cNvSpPr txBox="1"/>
          <p:nvPr>
            <p:ph type="ctrTitle"/>
          </p:nvPr>
        </p:nvSpPr>
        <p:spPr>
          <a:xfrm>
            <a:off x="0" y="83250"/>
            <a:ext cx="3209100" cy="763500"/>
          </a:xfrm>
          <a:prstGeom prst="rect">
            <a:avLst/>
          </a:prstGeom>
        </p:spPr>
        <p:txBody>
          <a:bodyPr anchorCtr="0" anchor="b" bIns="91425" lIns="91425" spcFirstLastPara="1" rIns="91425" wrap="square" tIns="91425">
            <a:noAutofit/>
          </a:bodyPr>
          <a:lstStyle/>
          <a:p>
            <a:pPr indent="0" lvl="0" marL="0" algn="l">
              <a:spcBef>
                <a:spcPts val="0"/>
              </a:spcBef>
              <a:spcAft>
                <a:spcPts val="0"/>
              </a:spcAft>
              <a:buNone/>
            </a:pPr>
            <a:r>
              <a:rPr lang="en" sz="2400">
                <a:solidFill>
                  <a:srgbClr val="073763"/>
                </a:solidFill>
                <a:latin typeface="Chelsea Market"/>
                <a:ea typeface="Chelsea Market"/>
                <a:cs typeface="Chelsea Market"/>
                <a:sym typeface="Chelsea Market"/>
              </a:rPr>
              <a:t>Reading/Discussion</a:t>
            </a:r>
            <a:endParaRPr sz="2400">
              <a:solidFill>
                <a:srgbClr val="073763"/>
              </a:solidFill>
              <a:latin typeface="Chelsea Market"/>
              <a:ea typeface="Chelsea Market"/>
              <a:cs typeface="Chelsea Market"/>
              <a:sym typeface="Chelsea Market"/>
            </a:endParaRPr>
          </a:p>
          <a:p>
            <a:pPr indent="0" lvl="0" marL="0" rtl="0" algn="l">
              <a:spcBef>
                <a:spcPts val="0"/>
              </a:spcBef>
              <a:spcAft>
                <a:spcPts val="0"/>
              </a:spcAft>
              <a:buClr>
                <a:schemeClr val="dk1"/>
              </a:buClr>
              <a:buSzPts val="1100"/>
              <a:buFont typeface="Arial"/>
              <a:buNone/>
            </a:pPr>
            <a:r>
              <a:rPr lang="en" sz="1800">
                <a:solidFill>
                  <a:srgbClr val="660000"/>
                </a:solidFill>
                <a:latin typeface="Happy Monkey"/>
                <a:ea typeface="Happy Monkey"/>
                <a:cs typeface="Happy Monkey"/>
                <a:sym typeface="Happy Monkey"/>
              </a:rPr>
              <a:t>Video: 12:58</a:t>
            </a:r>
            <a:endParaRPr i="1" sz="3600">
              <a:solidFill>
                <a:srgbClr val="073763"/>
              </a:solidFill>
              <a:latin typeface="Chelsea Market"/>
              <a:ea typeface="Chelsea Market"/>
              <a:cs typeface="Chelsea Market"/>
              <a:sym typeface="Chelsea Market"/>
            </a:endParaRPr>
          </a:p>
        </p:txBody>
      </p:sp>
      <p:sp>
        <p:nvSpPr>
          <p:cNvPr descr="Stories shape the very way we experience the world, the kind of people we strive to be, and our capacity to connect and be connected with one another. Storyteller Jared Rypkema asks each of us to attend to story’s elemental power to reshape and renew our everyday lives. By exploring multiple narrative responses to a single human tragedy, Rypkema shows us how, even in our grief, we can still learn to respond thoughtfully, understand empathetically, and connect deeply—and so become better at being human.    Jared Rypkema is a writer and community builder. He is the founder and executive director of Bridge Eight, Inc. a non-profit publishing company based in Jacksonville, FL. A New Jersey native and graduate of the University of South Carolina, he has developed a love for the Southern landscape and the people who live in it. Today, he lives in Downtown Jacksonville where the city lights—and all they represent—shine through his windows.  This talk was given at a TEDx event using the TED conference format but independently organized by a local community. Learn more at http://ted.com/tedx" id="229" name="Shape 229" title="Think like a storyteller | Jared Rypkema | TEDxFSCJ">
            <a:hlinkClick r:id="rId4"/>
          </p:cNvPr>
          <p:cNvSpPr/>
          <p:nvPr/>
        </p:nvSpPr>
        <p:spPr>
          <a:xfrm>
            <a:off x="2954100" y="501850"/>
            <a:ext cx="5962200" cy="4191388"/>
          </a:xfrm>
          <a:prstGeom prst="rect">
            <a:avLst/>
          </a:prstGeom>
          <a:blipFill>
            <a:blip r:embed="rId5">
              <a:alphaModFix/>
            </a:blip>
            <a:stretch>
              <a:fillRect/>
            </a:stretch>
          </a:blipFill>
          <a:ln>
            <a:noFill/>
          </a:ln>
        </p:spPr>
      </p:sp>
      <p:sp>
        <p:nvSpPr>
          <p:cNvPr id="230" name="Shape 230"/>
          <p:cNvSpPr txBox="1"/>
          <p:nvPr/>
        </p:nvSpPr>
        <p:spPr>
          <a:xfrm>
            <a:off x="0" y="1608000"/>
            <a:ext cx="2954100" cy="197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en" sz="3600">
                <a:solidFill>
                  <a:srgbClr val="073763"/>
                </a:solidFill>
                <a:highlight>
                  <a:srgbClr val="FFFFFF"/>
                </a:highlight>
                <a:latin typeface="Chelsea Market"/>
                <a:ea typeface="Chelsea Market"/>
                <a:cs typeface="Chelsea Market"/>
                <a:sym typeface="Chelsea Market"/>
              </a:rPr>
              <a:t>Think Like a Storyteller</a:t>
            </a:r>
            <a:endParaRPr sz="3600">
              <a:highlight>
                <a:srgbClr val="FFFFFF"/>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4" name="Shape 234"/>
        <p:cNvGrpSpPr/>
        <p:nvPr/>
      </p:nvGrpSpPr>
      <p:grpSpPr>
        <a:xfrm>
          <a:off x="0" y="0"/>
          <a:ext cx="0" cy="0"/>
          <a:chOff x="0" y="0"/>
          <a:chExt cx="0" cy="0"/>
        </a:xfrm>
      </p:grpSpPr>
      <p:sp>
        <p:nvSpPr>
          <p:cNvPr id="235" name="Shape 235"/>
          <p:cNvSpPr txBox="1"/>
          <p:nvPr>
            <p:ph type="ctrTitle"/>
          </p:nvPr>
        </p:nvSpPr>
        <p:spPr>
          <a:xfrm>
            <a:off x="87750" y="257300"/>
            <a:ext cx="5901300" cy="707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solidFill>
                  <a:srgbClr val="073763"/>
                </a:solidFill>
                <a:latin typeface="Chelsea Market"/>
                <a:ea typeface="Chelsea Market"/>
                <a:cs typeface="Chelsea Market"/>
                <a:sym typeface="Chelsea Market"/>
              </a:rPr>
              <a:t>Discussion Questions: </a:t>
            </a:r>
            <a:endParaRPr sz="3600">
              <a:solidFill>
                <a:srgbClr val="073763"/>
              </a:solidFill>
              <a:latin typeface="Chelsea Market"/>
              <a:ea typeface="Chelsea Market"/>
              <a:cs typeface="Chelsea Market"/>
              <a:sym typeface="Chelsea Market"/>
            </a:endParaRPr>
          </a:p>
        </p:txBody>
      </p:sp>
      <p:sp>
        <p:nvSpPr>
          <p:cNvPr id="236" name="Shape 236"/>
          <p:cNvSpPr txBox="1"/>
          <p:nvPr>
            <p:ph idx="1" type="subTitle"/>
          </p:nvPr>
        </p:nvSpPr>
        <p:spPr>
          <a:xfrm>
            <a:off x="87750" y="1202350"/>
            <a:ext cx="8968500" cy="7926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Clr>
                <a:srgbClr val="660000"/>
              </a:buClr>
              <a:buSzPts val="2800"/>
              <a:buFont typeface="Chelsea Market"/>
              <a:buAutoNum type="arabicPeriod"/>
            </a:pPr>
            <a:r>
              <a:rPr lang="en">
                <a:solidFill>
                  <a:srgbClr val="660000"/>
                </a:solidFill>
                <a:latin typeface="Chelsea Market"/>
                <a:ea typeface="Chelsea Market"/>
                <a:cs typeface="Chelsea Market"/>
                <a:sym typeface="Chelsea Market"/>
              </a:rPr>
              <a:t>What does an author need to do to be a powerful storyteller? </a:t>
            </a:r>
            <a:endParaRPr>
              <a:solidFill>
                <a:srgbClr val="660000"/>
              </a:solidFill>
              <a:latin typeface="Chelsea Market"/>
              <a:ea typeface="Chelsea Market"/>
              <a:cs typeface="Chelsea Market"/>
              <a:sym typeface="Chelsea Market"/>
            </a:endParaRPr>
          </a:p>
          <a:p>
            <a:pPr indent="-406400" lvl="0" marL="457200" rtl="0" algn="l">
              <a:spcBef>
                <a:spcPts val="0"/>
              </a:spcBef>
              <a:spcAft>
                <a:spcPts val="0"/>
              </a:spcAft>
              <a:buClr>
                <a:srgbClr val="660000"/>
              </a:buClr>
              <a:buSzPts val="2800"/>
              <a:buFont typeface="Chelsea Market"/>
              <a:buAutoNum type="arabicPeriod"/>
            </a:pPr>
            <a:r>
              <a:rPr lang="en">
                <a:solidFill>
                  <a:srgbClr val="660000"/>
                </a:solidFill>
                <a:latin typeface="Chelsea Market"/>
                <a:ea typeface="Chelsea Market"/>
                <a:cs typeface="Chelsea Market"/>
                <a:sym typeface="Chelsea Market"/>
              </a:rPr>
              <a:t>What types of information do you feel you need to gather from your veteran to make the story powerful? </a:t>
            </a:r>
            <a:endParaRPr>
              <a:solidFill>
                <a:srgbClr val="660000"/>
              </a:solidFill>
              <a:latin typeface="Chelsea Market"/>
              <a:ea typeface="Chelsea Market"/>
              <a:cs typeface="Chelsea Market"/>
              <a:sym typeface="Chelsea Market"/>
            </a:endParaRPr>
          </a:p>
          <a:p>
            <a:pPr indent="-406400" lvl="0" marL="457200" rtl="0" algn="l">
              <a:spcBef>
                <a:spcPts val="0"/>
              </a:spcBef>
              <a:spcAft>
                <a:spcPts val="0"/>
              </a:spcAft>
              <a:buClr>
                <a:srgbClr val="660000"/>
              </a:buClr>
              <a:buSzPts val="2800"/>
              <a:buFont typeface="Chelsea Market"/>
              <a:buAutoNum type="arabicPeriod"/>
            </a:pPr>
            <a:r>
              <a:rPr lang="en">
                <a:solidFill>
                  <a:srgbClr val="660000"/>
                </a:solidFill>
                <a:latin typeface="Chelsea Market"/>
                <a:ea typeface="Chelsea Market"/>
                <a:cs typeface="Chelsea Market"/>
                <a:sym typeface="Chelsea Market"/>
              </a:rPr>
              <a:t>What is the primary goal of every storyteller?</a:t>
            </a:r>
            <a:endParaRPr>
              <a:solidFill>
                <a:srgbClr val="660000"/>
              </a:solidFill>
              <a:latin typeface="Chelsea Market"/>
              <a:ea typeface="Chelsea Market"/>
              <a:cs typeface="Chelsea Market"/>
              <a:sym typeface="Chelsea Market"/>
            </a:endParaRPr>
          </a:p>
          <a:p>
            <a:pPr indent="-406400" lvl="0" marL="457200" rtl="0" algn="l">
              <a:spcBef>
                <a:spcPts val="0"/>
              </a:spcBef>
              <a:spcAft>
                <a:spcPts val="0"/>
              </a:spcAft>
              <a:buClr>
                <a:srgbClr val="660000"/>
              </a:buClr>
              <a:buSzPts val="2800"/>
              <a:buFont typeface="Chelsea Market"/>
              <a:buAutoNum type="arabicPeriod"/>
            </a:pPr>
            <a:r>
              <a:rPr lang="en">
                <a:solidFill>
                  <a:srgbClr val="660000"/>
                </a:solidFill>
                <a:latin typeface="Chelsea Market"/>
                <a:ea typeface="Chelsea Market"/>
                <a:cs typeface="Chelsea Market"/>
                <a:sym typeface="Chelsea Market"/>
              </a:rPr>
              <a:t>What is your goal in creating this magazine?   </a:t>
            </a:r>
            <a:endParaRPr>
              <a:solidFill>
                <a:srgbClr val="660000"/>
              </a:solidFill>
              <a:latin typeface="Chelsea Market"/>
              <a:ea typeface="Chelsea Market"/>
              <a:cs typeface="Chelsea Market"/>
              <a:sym typeface="Chelsea Marke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40" name="Shape 240"/>
        <p:cNvGrpSpPr/>
        <p:nvPr/>
      </p:nvGrpSpPr>
      <p:grpSpPr>
        <a:xfrm>
          <a:off x="0" y="0"/>
          <a:ext cx="0" cy="0"/>
          <a:chOff x="0" y="0"/>
          <a:chExt cx="0" cy="0"/>
        </a:xfrm>
      </p:grpSpPr>
      <p:pic>
        <p:nvPicPr>
          <p:cNvPr id="241" name="Shape 241"/>
          <p:cNvPicPr preferRelativeResize="0"/>
          <p:nvPr/>
        </p:nvPicPr>
        <p:blipFill>
          <a:blip r:embed="rId4">
            <a:alphaModFix/>
          </a:blip>
          <a:stretch>
            <a:fillRect/>
          </a:stretch>
        </p:blipFill>
        <p:spPr>
          <a:xfrm>
            <a:off x="0" y="0"/>
            <a:ext cx="9144000" cy="5143500"/>
          </a:xfrm>
          <a:prstGeom prst="rect">
            <a:avLst/>
          </a:prstGeom>
          <a:noFill/>
          <a:ln>
            <a:noFill/>
          </a:ln>
        </p:spPr>
      </p:pic>
      <p:sp>
        <p:nvSpPr>
          <p:cNvPr id="242" name="Shape 242"/>
          <p:cNvSpPr txBox="1"/>
          <p:nvPr>
            <p:ph type="title"/>
          </p:nvPr>
        </p:nvSpPr>
        <p:spPr>
          <a:xfrm>
            <a:off x="903125" y="0"/>
            <a:ext cx="7476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Special Elite"/>
                <a:ea typeface="Special Elite"/>
                <a:cs typeface="Special Elite"/>
                <a:sym typeface="Special Elite"/>
              </a:rPr>
              <a:t>TOMORROW!.......Case Study Expert Panel</a:t>
            </a:r>
            <a:endParaRPr>
              <a:latin typeface="Special Elite"/>
              <a:ea typeface="Special Elite"/>
              <a:cs typeface="Special Elite"/>
              <a:sym typeface="Special Elite"/>
            </a:endParaRPr>
          </a:p>
        </p:txBody>
      </p:sp>
      <p:sp>
        <p:nvSpPr>
          <p:cNvPr id="243" name="Shape 243"/>
          <p:cNvSpPr txBox="1"/>
          <p:nvPr>
            <p:ph idx="1" type="body"/>
          </p:nvPr>
        </p:nvSpPr>
        <p:spPr>
          <a:xfrm>
            <a:off x="995425" y="718000"/>
            <a:ext cx="7024200" cy="3416400"/>
          </a:xfrm>
          <a:prstGeom prst="rect">
            <a:avLst/>
          </a:prstGeom>
        </p:spPr>
        <p:txBody>
          <a:bodyPr anchorCtr="0" anchor="t" bIns="91425" lIns="91425" spcFirstLastPara="1" rIns="91425" wrap="square" tIns="91425">
            <a:noAutofit/>
          </a:bodyPr>
          <a:lstStyle/>
          <a:p>
            <a:pPr indent="-381000" lvl="0" marL="457200">
              <a:spcBef>
                <a:spcPts val="0"/>
              </a:spcBef>
              <a:spcAft>
                <a:spcPts val="0"/>
              </a:spcAft>
              <a:buClr>
                <a:srgbClr val="000000"/>
              </a:buClr>
              <a:buSzPts val="2400"/>
              <a:buFont typeface="Playfair Display"/>
              <a:buChar char="●"/>
            </a:pPr>
            <a:r>
              <a:rPr lang="en" sz="2400">
                <a:solidFill>
                  <a:srgbClr val="000000"/>
                </a:solidFill>
                <a:latin typeface="Playfair Display"/>
                <a:ea typeface="Playfair Display"/>
                <a:cs typeface="Playfair Display"/>
                <a:sym typeface="Playfair Display"/>
              </a:rPr>
              <a:t>Contact Local production experts and invite them in for an expert panel discussion.  You may want to develop questions to facilitate the discussion or have students do this.</a:t>
            </a:r>
            <a:endParaRPr sz="2400">
              <a:solidFill>
                <a:srgbClr val="000000"/>
              </a:solidFill>
              <a:latin typeface="Playfair Display"/>
              <a:ea typeface="Playfair Display"/>
              <a:cs typeface="Playfair Display"/>
              <a:sym typeface="Playfair Display"/>
            </a:endParaRPr>
          </a:p>
          <a:p>
            <a:pPr indent="0" lvl="0" marL="0" rtl="0">
              <a:spcBef>
                <a:spcPts val="1600"/>
              </a:spcBef>
              <a:spcAft>
                <a:spcPts val="1600"/>
              </a:spcAft>
              <a:buNone/>
            </a:pPr>
            <a:r>
              <a:t/>
            </a:r>
            <a:endParaRPr sz="2400">
              <a:solidFill>
                <a:srgbClr val="000000"/>
              </a:solidFill>
              <a:latin typeface="Playfair Display"/>
              <a:ea typeface="Playfair Display"/>
              <a:cs typeface="Playfair Display"/>
              <a:sym typeface="Playfair Display"/>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47" name="Shape 247"/>
        <p:cNvGrpSpPr/>
        <p:nvPr/>
      </p:nvGrpSpPr>
      <p:grpSpPr>
        <a:xfrm>
          <a:off x="0" y="0"/>
          <a:ext cx="0" cy="0"/>
          <a:chOff x="0" y="0"/>
          <a:chExt cx="0" cy="0"/>
        </a:xfrm>
      </p:grpSpPr>
      <p:pic>
        <p:nvPicPr>
          <p:cNvPr id="248" name="Shape 248"/>
          <p:cNvPicPr preferRelativeResize="0"/>
          <p:nvPr/>
        </p:nvPicPr>
        <p:blipFill>
          <a:blip r:embed="rId4">
            <a:alphaModFix/>
          </a:blip>
          <a:stretch>
            <a:fillRect/>
          </a:stretch>
        </p:blipFill>
        <p:spPr>
          <a:xfrm>
            <a:off x="25" y="25"/>
            <a:ext cx="9144000" cy="5143500"/>
          </a:xfrm>
          <a:prstGeom prst="rect">
            <a:avLst/>
          </a:prstGeom>
          <a:noFill/>
          <a:ln>
            <a:noFill/>
          </a:ln>
        </p:spPr>
      </p:pic>
      <p:sp>
        <p:nvSpPr>
          <p:cNvPr id="249" name="Shape 249"/>
          <p:cNvSpPr txBox="1"/>
          <p:nvPr>
            <p:ph type="ctrTitle"/>
          </p:nvPr>
        </p:nvSpPr>
        <p:spPr>
          <a:xfrm>
            <a:off x="222125" y="271175"/>
            <a:ext cx="8520600" cy="677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latin typeface="Happy Monkey"/>
                <a:ea typeface="Happy Monkey"/>
                <a:cs typeface="Happy Monkey"/>
                <a:sym typeface="Happy Monkey"/>
              </a:rPr>
              <a:t>Debrief</a:t>
            </a:r>
            <a:endParaRPr>
              <a:latin typeface="Happy Monkey"/>
              <a:ea typeface="Happy Monkey"/>
              <a:cs typeface="Happy Monkey"/>
              <a:sym typeface="Happy Monkey"/>
            </a:endParaRPr>
          </a:p>
        </p:txBody>
      </p:sp>
      <p:sp>
        <p:nvSpPr>
          <p:cNvPr id="250" name="Shape 250"/>
          <p:cNvSpPr txBox="1"/>
          <p:nvPr/>
        </p:nvSpPr>
        <p:spPr>
          <a:xfrm>
            <a:off x="427500" y="814950"/>
            <a:ext cx="8315400" cy="855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Chelsea Market"/>
                <a:ea typeface="Chelsea Market"/>
                <a:cs typeface="Chelsea Market"/>
                <a:sym typeface="Chelsea Market"/>
              </a:rPr>
              <a:t> </a:t>
            </a:r>
            <a:r>
              <a:rPr lang="en" sz="3000">
                <a:latin typeface="Chelsea Market"/>
                <a:ea typeface="Chelsea Market"/>
                <a:cs typeface="Chelsea Market"/>
                <a:sym typeface="Chelsea Market"/>
              </a:rPr>
              <a:t> </a:t>
            </a:r>
            <a:r>
              <a:rPr lang="en" sz="3600">
                <a:latin typeface="Chelsea Market"/>
                <a:ea typeface="Chelsea Market"/>
                <a:cs typeface="Chelsea Market"/>
                <a:sym typeface="Chelsea Market"/>
              </a:rPr>
              <a:t>How can the power of words in stories connect people?</a:t>
            </a:r>
            <a:r>
              <a:rPr lang="en" sz="3000">
                <a:latin typeface="Chelsea Market"/>
                <a:ea typeface="Chelsea Market"/>
                <a:cs typeface="Chelsea Market"/>
                <a:sym typeface="Chelsea Market"/>
              </a:rPr>
              <a:t> </a:t>
            </a:r>
            <a:r>
              <a:rPr lang="en" sz="2400">
                <a:latin typeface="Chelsea Market"/>
                <a:ea typeface="Chelsea Market"/>
                <a:cs typeface="Chelsea Market"/>
                <a:sym typeface="Chelsea Market"/>
              </a:rPr>
              <a:t> </a:t>
            </a:r>
            <a:endParaRPr sz="2400">
              <a:latin typeface="Chelsea Market"/>
              <a:ea typeface="Chelsea Market"/>
              <a:cs typeface="Chelsea Market"/>
              <a:sym typeface="Chelsea Market"/>
            </a:endParaRPr>
          </a:p>
          <a:p>
            <a:pPr indent="0" lvl="0" marL="0" algn="r">
              <a:spcBef>
                <a:spcPts val="0"/>
              </a:spcBef>
              <a:spcAft>
                <a:spcPts val="0"/>
              </a:spcAft>
              <a:buNone/>
            </a:pPr>
            <a:r>
              <a:rPr lang="en" sz="2400">
                <a:latin typeface="Chelsea Market"/>
                <a:ea typeface="Chelsea Market"/>
                <a:cs typeface="Chelsea Market"/>
                <a:sym typeface="Chelsea Market"/>
              </a:rPr>
              <a:t> </a:t>
            </a:r>
            <a:r>
              <a:rPr lang="en">
                <a:latin typeface="Chelsea Market"/>
                <a:ea typeface="Chelsea Market"/>
                <a:cs typeface="Chelsea Market"/>
                <a:sym typeface="Chelsea Market"/>
              </a:rPr>
              <a:t> </a:t>
            </a:r>
            <a:endParaRPr>
              <a:latin typeface="Chelsea Market"/>
              <a:ea typeface="Chelsea Market"/>
              <a:cs typeface="Chelsea Market"/>
              <a:sym typeface="Chelsea Marke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Shape 255"/>
          <p:cNvSpPr txBox="1"/>
          <p:nvPr>
            <p:ph type="ctrTitle"/>
          </p:nvPr>
        </p:nvSpPr>
        <p:spPr>
          <a:xfrm>
            <a:off x="4286100" y="556450"/>
            <a:ext cx="4857900" cy="932400"/>
          </a:xfrm>
          <a:prstGeom prst="rect">
            <a:avLst/>
          </a:prstGeom>
        </p:spPr>
        <p:txBody>
          <a:bodyPr anchorCtr="0" anchor="b"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3000">
                <a:solidFill>
                  <a:srgbClr val="660000"/>
                </a:solidFill>
                <a:latin typeface="Chelsea Market"/>
                <a:ea typeface="Chelsea Market"/>
                <a:cs typeface="Chelsea Market"/>
                <a:sym typeface="Chelsea Market"/>
              </a:rPr>
              <a:t>Friday, March 10, 2017</a:t>
            </a:r>
            <a:endParaRPr sz="3000">
              <a:solidFill>
                <a:srgbClr val="660000"/>
              </a:solidFill>
              <a:latin typeface="Chelsea Market"/>
              <a:ea typeface="Chelsea Market"/>
              <a:cs typeface="Chelsea Market"/>
              <a:sym typeface="Chelsea Market"/>
            </a:endParaRPr>
          </a:p>
          <a:p>
            <a:pPr indent="0" lvl="0" marL="0">
              <a:spcBef>
                <a:spcPts val="0"/>
              </a:spcBef>
              <a:spcAft>
                <a:spcPts val="0"/>
              </a:spcAft>
              <a:buNone/>
            </a:pPr>
            <a:r>
              <a:t/>
            </a:r>
            <a:endParaRPr/>
          </a:p>
        </p:txBody>
      </p:sp>
      <p:sp>
        <p:nvSpPr>
          <p:cNvPr id="256" name="Shape 256"/>
          <p:cNvSpPr txBox="1"/>
          <p:nvPr>
            <p:ph idx="1" type="subTitle"/>
          </p:nvPr>
        </p:nvSpPr>
        <p:spPr>
          <a:xfrm>
            <a:off x="0" y="2676850"/>
            <a:ext cx="9144000" cy="792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3600">
                <a:solidFill>
                  <a:srgbClr val="660000"/>
                </a:solidFill>
                <a:latin typeface="Happy Monkey"/>
                <a:ea typeface="Happy Monkey"/>
                <a:cs typeface="Happy Monkey"/>
                <a:sym typeface="Happy Monkey"/>
              </a:rPr>
              <a:t>Take Attendance and  </a:t>
            </a:r>
            <a:endParaRPr b="1" sz="3600">
              <a:solidFill>
                <a:srgbClr val="660000"/>
              </a:solidFill>
              <a:latin typeface="Happy Monkey"/>
              <a:ea typeface="Happy Monkey"/>
              <a:cs typeface="Happy Monkey"/>
              <a:sym typeface="Happy Monkey"/>
            </a:endParaRPr>
          </a:p>
          <a:p>
            <a:pPr indent="0" lvl="0" marL="0">
              <a:spcBef>
                <a:spcPts val="0"/>
              </a:spcBef>
              <a:spcAft>
                <a:spcPts val="0"/>
              </a:spcAft>
              <a:buClr>
                <a:schemeClr val="dk1"/>
              </a:buClr>
              <a:buSzPts val="1100"/>
              <a:buFont typeface="Arial"/>
              <a:buNone/>
            </a:pPr>
            <a:r>
              <a:rPr b="1" lang="en" sz="3600">
                <a:solidFill>
                  <a:srgbClr val="660000"/>
                </a:solidFill>
                <a:latin typeface="Happy Monkey"/>
                <a:ea typeface="Happy Monkey"/>
                <a:cs typeface="Happy Monkey"/>
                <a:sym typeface="Happy Monkey"/>
              </a:rPr>
              <a:t>Report to the theater at 8:20.  Please do not report to the theatre before this time.</a:t>
            </a:r>
            <a:r>
              <a:rPr lang="en"/>
              <a:t> </a:t>
            </a:r>
            <a:endParaRPr/>
          </a:p>
        </p:txBody>
      </p:sp>
      <p:sp>
        <p:nvSpPr>
          <p:cNvPr id="257" name="Shape 257"/>
          <p:cNvSpPr txBox="1"/>
          <p:nvPr/>
        </p:nvSpPr>
        <p:spPr>
          <a:xfrm>
            <a:off x="0" y="-78400"/>
            <a:ext cx="9144000" cy="29793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participate in an expert panel on digital and print production.</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use clear and appropriate communication by treating visitors with respect.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61" name="Shape 261"/>
        <p:cNvGrpSpPr/>
        <p:nvPr/>
      </p:nvGrpSpPr>
      <p:grpSpPr>
        <a:xfrm>
          <a:off x="0" y="0"/>
          <a:ext cx="0" cy="0"/>
          <a:chOff x="0" y="0"/>
          <a:chExt cx="0" cy="0"/>
        </a:xfrm>
      </p:grpSpPr>
      <p:sp>
        <p:nvSpPr>
          <p:cNvPr id="262" name="Shape 26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Expert Panel:</a:t>
            </a:r>
            <a:endParaRPr/>
          </a:p>
          <a:p>
            <a:pPr indent="0" lvl="0" marL="0" rtl="0">
              <a:spcBef>
                <a:spcPts val="0"/>
              </a:spcBef>
              <a:spcAft>
                <a:spcPts val="0"/>
              </a:spcAft>
              <a:buNone/>
            </a:pPr>
            <a:r>
              <a:rPr lang="en"/>
              <a:t>8:20-9:15</a:t>
            </a:r>
            <a:endParaRPr/>
          </a:p>
        </p:txBody>
      </p:sp>
      <p:sp>
        <p:nvSpPr>
          <p:cNvPr id="263" name="Shape 26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Students should return to class by 9:25.</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Shape 268"/>
          <p:cNvSpPr txBox="1"/>
          <p:nvPr>
            <p:ph type="ctrTitle"/>
          </p:nvPr>
        </p:nvSpPr>
        <p:spPr>
          <a:xfrm>
            <a:off x="4286100" y="556450"/>
            <a:ext cx="4857900" cy="932400"/>
          </a:xfrm>
          <a:prstGeom prst="rect">
            <a:avLst/>
          </a:prstGeom>
        </p:spPr>
        <p:txBody>
          <a:bodyPr anchorCtr="0" anchor="b"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3000">
                <a:solidFill>
                  <a:srgbClr val="660000"/>
                </a:solidFill>
                <a:latin typeface="Chelsea Market"/>
                <a:ea typeface="Chelsea Market"/>
                <a:cs typeface="Chelsea Market"/>
                <a:sym typeface="Chelsea Market"/>
              </a:rPr>
              <a:t>Friday, March 10,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69" name="Shape 269"/>
          <p:cNvSpPr txBox="1"/>
          <p:nvPr>
            <p:ph idx="1" type="subTitle"/>
          </p:nvPr>
        </p:nvSpPr>
        <p:spPr>
          <a:xfrm>
            <a:off x="0" y="2676850"/>
            <a:ext cx="9144000" cy="17925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a:latin typeface="Happy Monkey"/>
                <a:ea typeface="Happy Monkey"/>
                <a:cs typeface="Happy Monkey"/>
                <a:sym typeface="Happy Monkey"/>
              </a:rPr>
              <a:t>Read the </a:t>
            </a:r>
            <a:r>
              <a:rPr lang="en" u="sng">
                <a:solidFill>
                  <a:schemeClr val="hlink"/>
                </a:solidFill>
                <a:latin typeface="Happy Monkey"/>
                <a:ea typeface="Happy Monkey"/>
                <a:cs typeface="Happy Monkey"/>
                <a:sym typeface="Happy Monkey"/>
                <a:hlinkClick r:id="rId3"/>
              </a:rPr>
              <a:t>roles of interview and production.</a:t>
            </a:r>
            <a:r>
              <a:rPr lang="en">
                <a:latin typeface="Happy Monkey"/>
                <a:ea typeface="Happy Monkey"/>
                <a:cs typeface="Happy Monkey"/>
                <a:sym typeface="Happy Monkey"/>
              </a:rPr>
              <a:t>  </a:t>
            </a:r>
            <a:endParaRPr>
              <a:latin typeface="Happy Monkey"/>
              <a:ea typeface="Happy Monkey"/>
              <a:cs typeface="Happy Monkey"/>
              <a:sym typeface="Happy Monkey"/>
            </a:endParaRPr>
          </a:p>
          <a:p>
            <a:pPr indent="0" lvl="0" marL="0" rtl="0">
              <a:spcBef>
                <a:spcPts val="0"/>
              </a:spcBef>
              <a:spcAft>
                <a:spcPts val="0"/>
              </a:spcAft>
              <a:buClr>
                <a:schemeClr val="dk1"/>
              </a:buClr>
              <a:buSzPts val="1100"/>
              <a:buFont typeface="Arial"/>
              <a:buNone/>
            </a:pPr>
            <a:r>
              <a:rPr lang="en">
                <a:latin typeface="Happy Monkey"/>
                <a:ea typeface="Happy Monkey"/>
                <a:cs typeface="Happy Monkey"/>
                <a:sym typeface="Happy Monkey"/>
              </a:rPr>
              <a:t>You will need to choose 2 roles.  Use the </a:t>
            </a:r>
            <a:r>
              <a:rPr lang="en" u="sng">
                <a:solidFill>
                  <a:schemeClr val="hlink"/>
                </a:solidFill>
                <a:latin typeface="Happy Monkey"/>
                <a:ea typeface="Happy Monkey"/>
                <a:cs typeface="Happy Monkey"/>
                <a:sym typeface="Happy Monkey"/>
                <a:hlinkClick r:id="rId4"/>
              </a:rPr>
              <a:t>Google Form </a:t>
            </a:r>
            <a:r>
              <a:rPr lang="en">
                <a:latin typeface="Happy Monkey"/>
                <a:ea typeface="Happy Monkey"/>
                <a:cs typeface="Happy Monkey"/>
                <a:sym typeface="Happy Monkey"/>
              </a:rPr>
              <a:t>to list your top 2 choices for each group of roles.</a:t>
            </a:r>
            <a:endParaRPr>
              <a:latin typeface="Happy Monkey"/>
              <a:ea typeface="Happy Monkey"/>
              <a:cs typeface="Happy Monkey"/>
              <a:sym typeface="Happy Monkey"/>
            </a:endParaRPr>
          </a:p>
        </p:txBody>
      </p:sp>
      <p:sp>
        <p:nvSpPr>
          <p:cNvPr id="270" name="Shape 270"/>
          <p:cNvSpPr txBox="1"/>
          <p:nvPr/>
        </p:nvSpPr>
        <p:spPr>
          <a:xfrm>
            <a:off x="0" y="-78400"/>
            <a:ext cx="9144000" cy="29793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Debrief of Expert Panel:  What were your notices and wonders about digital and print production?</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Shape 275"/>
          <p:cNvSpPr txBox="1"/>
          <p:nvPr>
            <p:ph type="ctrTitle"/>
          </p:nvPr>
        </p:nvSpPr>
        <p:spPr>
          <a:xfrm>
            <a:off x="4286100" y="556450"/>
            <a:ext cx="4857900" cy="932400"/>
          </a:xfrm>
          <a:prstGeom prst="rect">
            <a:avLst/>
          </a:prstGeom>
        </p:spPr>
        <p:txBody>
          <a:bodyPr anchorCtr="0" anchor="b"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3000">
                <a:solidFill>
                  <a:srgbClr val="660000"/>
                </a:solidFill>
                <a:latin typeface="Chelsea Market"/>
                <a:ea typeface="Chelsea Market"/>
                <a:cs typeface="Chelsea Market"/>
                <a:sym typeface="Chelsea Market"/>
              </a:rPr>
              <a:t>Friday, March 10,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76" name="Shape 276"/>
          <p:cNvSpPr txBox="1"/>
          <p:nvPr>
            <p:ph idx="1" type="subTitle"/>
          </p:nvPr>
        </p:nvSpPr>
        <p:spPr>
          <a:xfrm>
            <a:off x="0" y="2676850"/>
            <a:ext cx="9144000" cy="1792500"/>
          </a:xfrm>
          <a:prstGeom prst="rect">
            <a:avLst/>
          </a:prstGeom>
        </p:spPr>
        <p:txBody>
          <a:bodyPr anchorCtr="0" anchor="t" bIns="91425" lIns="91425" spcFirstLastPara="1" rIns="91425" wrap="square" tIns="91425">
            <a:noAutofit/>
          </a:bodyPr>
          <a:lstStyle/>
          <a:p>
            <a:pPr indent="-406400" lvl="0" marL="457200" rtl="0">
              <a:spcBef>
                <a:spcPts val="0"/>
              </a:spcBef>
              <a:spcAft>
                <a:spcPts val="0"/>
              </a:spcAft>
              <a:buSzPts val="2800"/>
              <a:buFont typeface="Happy Monkey"/>
              <a:buAutoNum type="arabicPeriod"/>
            </a:pPr>
            <a:r>
              <a:rPr lang="en">
                <a:latin typeface="Happy Monkey"/>
                <a:ea typeface="Happy Monkey"/>
                <a:cs typeface="Happy Monkey"/>
                <a:sym typeface="Happy Monkey"/>
              </a:rPr>
              <a:t>What did our experts say about crafting good interview questions?</a:t>
            </a:r>
            <a:endParaRPr>
              <a:latin typeface="Happy Monkey"/>
              <a:ea typeface="Happy Monkey"/>
              <a:cs typeface="Happy Monkey"/>
              <a:sym typeface="Happy Monkey"/>
            </a:endParaRPr>
          </a:p>
          <a:p>
            <a:pPr indent="-406400" lvl="0" marL="457200" rtl="0">
              <a:spcBef>
                <a:spcPts val="0"/>
              </a:spcBef>
              <a:spcAft>
                <a:spcPts val="0"/>
              </a:spcAft>
              <a:buSzPts val="2800"/>
              <a:buFont typeface="Happy Monkey"/>
              <a:buAutoNum type="arabicPeriod"/>
            </a:pPr>
            <a:r>
              <a:rPr lang="en">
                <a:latin typeface="Happy Monkey"/>
                <a:ea typeface="Happy Monkey"/>
                <a:cs typeface="Happy Monkey"/>
                <a:sym typeface="Happy Monkey"/>
              </a:rPr>
              <a:t>What are some questions we should/could ask our veteran? </a:t>
            </a:r>
            <a:endParaRPr>
              <a:latin typeface="Happy Monkey"/>
              <a:ea typeface="Happy Monkey"/>
              <a:cs typeface="Happy Monkey"/>
              <a:sym typeface="Happy Monkey"/>
            </a:endParaRPr>
          </a:p>
        </p:txBody>
      </p:sp>
      <p:sp>
        <p:nvSpPr>
          <p:cNvPr id="277" name="Shape 277"/>
          <p:cNvSpPr txBox="1"/>
          <p:nvPr/>
        </p:nvSpPr>
        <p:spPr>
          <a:xfrm>
            <a:off x="0" y="-78400"/>
            <a:ext cx="9144000" cy="29793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If time permits:  Have students begin drafting interview questions.</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Shape 282"/>
          <p:cNvSpPr txBox="1"/>
          <p:nvPr>
            <p:ph type="ctrTitle"/>
          </p:nvPr>
        </p:nvSpPr>
        <p:spPr>
          <a:xfrm>
            <a:off x="3489300" y="0"/>
            <a:ext cx="56547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Wednes</a:t>
            </a:r>
            <a:r>
              <a:rPr lang="en" sz="3000">
                <a:solidFill>
                  <a:srgbClr val="660000"/>
                </a:solidFill>
                <a:latin typeface="Chelsea Market"/>
                <a:ea typeface="Chelsea Market"/>
                <a:cs typeface="Chelsea Market"/>
                <a:sym typeface="Chelsea Market"/>
              </a:rPr>
              <a:t>day, March 15,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83" name="Shape 283"/>
          <p:cNvSpPr txBox="1"/>
          <p:nvPr>
            <p:ph idx="1" type="subTitle"/>
          </p:nvPr>
        </p:nvSpPr>
        <p:spPr>
          <a:xfrm>
            <a:off x="0" y="2728575"/>
            <a:ext cx="8624700" cy="12582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3600">
                <a:solidFill>
                  <a:srgbClr val="660000"/>
                </a:solidFill>
                <a:latin typeface="Happy Monkey"/>
                <a:ea typeface="Happy Monkey"/>
                <a:cs typeface="Happy Monkey"/>
                <a:sym typeface="Happy Monkey"/>
              </a:rPr>
              <a:t>Opening Circle:  High/Low:  Share your high and low from Quarter 3.</a:t>
            </a:r>
            <a:endParaRPr>
              <a:solidFill>
                <a:srgbClr val="66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3" name="Shape 113"/>
        <p:cNvGrpSpPr/>
        <p:nvPr/>
      </p:nvGrpSpPr>
      <p:grpSpPr>
        <a:xfrm>
          <a:off x="0" y="0"/>
          <a:ext cx="0" cy="0"/>
          <a:chOff x="0" y="0"/>
          <a:chExt cx="0" cy="0"/>
        </a:xfrm>
      </p:grpSpPr>
      <p:sp>
        <p:nvSpPr>
          <p:cNvPr id="114" name="Shape 114"/>
          <p:cNvSpPr txBox="1"/>
          <p:nvPr>
            <p:ph type="title"/>
          </p:nvPr>
        </p:nvSpPr>
        <p:spPr>
          <a:xfrm>
            <a:off x="138675" y="0"/>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solidFill>
                  <a:srgbClr val="073763"/>
                </a:solidFill>
                <a:latin typeface="Chelsea Market"/>
                <a:ea typeface="Chelsea Market"/>
                <a:cs typeface="Chelsea Market"/>
                <a:sym typeface="Chelsea Market"/>
              </a:rPr>
              <a:t>Reading/Discussion:</a:t>
            </a:r>
            <a:r>
              <a:rPr lang="en" sz="3600">
                <a:solidFill>
                  <a:srgbClr val="073763"/>
                </a:solidFill>
                <a:latin typeface="Chelsea Market"/>
                <a:ea typeface="Chelsea Market"/>
                <a:cs typeface="Chelsea Market"/>
                <a:sym typeface="Chelsea Market"/>
              </a:rPr>
              <a:t> Choice to Serve</a:t>
            </a:r>
            <a:endParaRPr sz="3600">
              <a:solidFill>
                <a:srgbClr val="073763"/>
              </a:solidFill>
              <a:latin typeface="Chelsea Market"/>
              <a:ea typeface="Chelsea Market"/>
              <a:cs typeface="Chelsea Market"/>
              <a:sym typeface="Chelsea Market"/>
            </a:endParaRPr>
          </a:p>
        </p:txBody>
      </p:sp>
      <p:sp>
        <p:nvSpPr>
          <p:cNvPr id="115" name="Shape 115"/>
          <p:cNvSpPr txBox="1"/>
          <p:nvPr>
            <p:ph idx="1" type="body"/>
          </p:nvPr>
        </p:nvSpPr>
        <p:spPr>
          <a:xfrm>
            <a:off x="138675" y="729300"/>
            <a:ext cx="8817600" cy="42222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sz="1600">
                <a:solidFill>
                  <a:srgbClr val="000000"/>
                </a:solidFill>
                <a:latin typeface="Playfair Display"/>
                <a:ea typeface="Playfair Display"/>
                <a:cs typeface="Playfair Display"/>
                <a:sym typeface="Playfair Display"/>
              </a:rPr>
              <a:t>Why did you choose to serve?" This question alone has the power to bring out the best or worst in a man. The power to fill someone with satisfaction or regret for their life. The power to bring back the memories that were locked away, never meant to be discovered. Memories full of pain, agony, and sorrow. Or, maybe just the opposite. Maybe these memories were full of pride, realization, and self-discovery. Whatever the case, this question has helped the students at Meadow Glen Middle School to remember and preserve the story of many veterans, as well as understand and appreciate their service. We say these people are our heroes, but what is a hero? A hero is brave, they persevere, but most importantly, they have the passion. They have that drive, the will to protect our freedom and to never give up. Life is a fragile thing, but these people live everyday to the fullest seeing the bigger picture. It's their choice to serve. No one forced them to. These veterans are the people to step up to the plate to protect us. We salute the ones who have served us, and the ones who have given their lives for our freedom. Our freedom that has a cost, and so many people are willing to give it their all. </a:t>
            </a:r>
            <a:endParaRPr sz="1600">
              <a:solidFill>
                <a:srgbClr val="000000"/>
              </a:solidFill>
              <a:latin typeface="Playfair Display"/>
              <a:ea typeface="Playfair Display"/>
              <a:cs typeface="Playfair Display"/>
              <a:sym typeface="Playfair Display"/>
            </a:endParaRPr>
          </a:p>
          <a:p>
            <a:pPr indent="0" lvl="0" marL="0">
              <a:spcBef>
                <a:spcPts val="1600"/>
              </a:spcBef>
              <a:spcAft>
                <a:spcPts val="0"/>
              </a:spcAft>
              <a:buClr>
                <a:schemeClr val="dk1"/>
              </a:buClr>
              <a:buSzPts val="1100"/>
              <a:buFont typeface="Arial"/>
              <a:buNone/>
            </a:pPr>
            <a:r>
              <a:rPr lang="en" sz="1600">
                <a:solidFill>
                  <a:srgbClr val="000000"/>
                </a:solidFill>
                <a:latin typeface="Playfair Display"/>
                <a:ea typeface="Playfair Display"/>
                <a:cs typeface="Playfair Display"/>
                <a:sym typeface="Playfair Display"/>
              </a:rPr>
              <a:t>By: Aliegh Trotter and Alexa Watchinski, Spring 2015</a:t>
            </a:r>
            <a:endParaRPr sz="1600">
              <a:solidFill>
                <a:srgbClr val="000000"/>
              </a:solidFill>
              <a:latin typeface="Playfair Display"/>
              <a:ea typeface="Playfair Display"/>
              <a:cs typeface="Playfair Display"/>
              <a:sym typeface="Playfair Display"/>
            </a:endParaRPr>
          </a:p>
          <a:p>
            <a:pPr indent="0" lvl="0" marL="0">
              <a:spcBef>
                <a:spcPts val="1600"/>
              </a:spcBef>
              <a:spcAft>
                <a:spcPts val="1600"/>
              </a:spcAft>
              <a:buNone/>
            </a:pPr>
            <a:r>
              <a:t/>
            </a:r>
            <a:endParaRPr sz="1400">
              <a:latin typeface="Playfair Display"/>
              <a:ea typeface="Playfair Display"/>
              <a:cs typeface="Playfair Display"/>
              <a:sym typeface="Playfair Display"/>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Shape 288"/>
          <p:cNvSpPr txBox="1"/>
          <p:nvPr>
            <p:ph type="ctrTitle"/>
          </p:nvPr>
        </p:nvSpPr>
        <p:spPr>
          <a:xfrm>
            <a:off x="3489300" y="0"/>
            <a:ext cx="56547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Wednesday, March 15,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89" name="Shape 289"/>
          <p:cNvSpPr txBox="1"/>
          <p:nvPr>
            <p:ph idx="1" type="subTitle"/>
          </p:nvPr>
        </p:nvSpPr>
        <p:spPr>
          <a:xfrm>
            <a:off x="0" y="2728575"/>
            <a:ext cx="8624700" cy="1258200"/>
          </a:xfrm>
          <a:prstGeom prst="rect">
            <a:avLst/>
          </a:prstGeom>
        </p:spPr>
        <p:txBody>
          <a:bodyPr anchorCtr="0" anchor="t" bIns="91425" lIns="91425" spcFirstLastPara="1" rIns="91425" wrap="square" tIns="91425">
            <a:noAutofit/>
          </a:bodyPr>
          <a:lstStyle/>
          <a:p>
            <a:pPr indent="-406400" lvl="0" marL="457200" rtl="0">
              <a:spcBef>
                <a:spcPts val="0"/>
              </a:spcBef>
              <a:spcAft>
                <a:spcPts val="0"/>
              </a:spcAft>
              <a:buSzPts val="2800"/>
              <a:buFont typeface="Happy Monkey"/>
              <a:buAutoNum type="arabicPeriod"/>
            </a:pPr>
            <a:r>
              <a:rPr lang="en">
                <a:latin typeface="Happy Monkey"/>
                <a:ea typeface="Happy Monkey"/>
                <a:cs typeface="Happy Monkey"/>
                <a:sym typeface="Happy Monkey"/>
              </a:rPr>
              <a:t>What did our experts say about crafting good interview questions?</a:t>
            </a:r>
            <a:endParaRPr>
              <a:latin typeface="Happy Monkey"/>
              <a:ea typeface="Happy Monkey"/>
              <a:cs typeface="Happy Monkey"/>
              <a:sym typeface="Happy Monkey"/>
            </a:endParaRPr>
          </a:p>
          <a:p>
            <a:pPr indent="-406400" lvl="0" marL="457200" rtl="0">
              <a:spcBef>
                <a:spcPts val="0"/>
              </a:spcBef>
              <a:spcAft>
                <a:spcPts val="0"/>
              </a:spcAft>
              <a:buSzPts val="2800"/>
              <a:buFont typeface="Happy Monkey"/>
              <a:buAutoNum type="arabicPeriod"/>
            </a:pPr>
            <a:r>
              <a:rPr lang="en">
                <a:latin typeface="Happy Monkey"/>
                <a:ea typeface="Happy Monkey"/>
                <a:cs typeface="Happy Monkey"/>
                <a:sym typeface="Happy Monkey"/>
              </a:rPr>
              <a:t>What are some questions we should/could ask our veteran? </a:t>
            </a:r>
            <a:endParaRPr>
              <a:latin typeface="Happy Monkey"/>
              <a:ea typeface="Happy Monkey"/>
              <a:cs typeface="Happy Monkey"/>
              <a:sym typeface="Happy Monkey"/>
            </a:endParaRPr>
          </a:p>
          <a:p>
            <a:pPr indent="0" lvl="0" marL="0" rtl="0">
              <a:spcBef>
                <a:spcPts val="0"/>
              </a:spcBef>
              <a:spcAft>
                <a:spcPts val="0"/>
              </a:spcAft>
              <a:buClr>
                <a:schemeClr val="dk1"/>
              </a:buClr>
              <a:buSzPts val="1100"/>
              <a:buFont typeface="Arial"/>
              <a:buNone/>
            </a:pPr>
            <a:r>
              <a:t/>
            </a:r>
            <a:endParaRPr>
              <a:solidFill>
                <a:srgbClr val="660000"/>
              </a:solidFill>
            </a:endParaRPr>
          </a:p>
        </p:txBody>
      </p:sp>
      <p:sp>
        <p:nvSpPr>
          <p:cNvPr id="290" name="Shape 290"/>
          <p:cNvSpPr txBox="1"/>
          <p:nvPr/>
        </p:nvSpPr>
        <p:spPr>
          <a:xfrm>
            <a:off x="0" y="896575"/>
            <a:ext cx="9144000" cy="12582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create interview questions based on the advice from our expert panel.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COLLABORATE to develop interview questions for our veterans interview.</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type="ctrTitle"/>
          </p:nvPr>
        </p:nvSpPr>
        <p:spPr>
          <a:xfrm>
            <a:off x="3489300" y="0"/>
            <a:ext cx="56547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Wednesday, March 15,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296" name="Shape 296"/>
          <p:cNvSpPr txBox="1"/>
          <p:nvPr>
            <p:ph idx="1" type="subTitle"/>
          </p:nvPr>
        </p:nvSpPr>
        <p:spPr>
          <a:xfrm>
            <a:off x="0" y="2728575"/>
            <a:ext cx="9144000" cy="19287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1"/>
              </a:buClr>
              <a:buSzPts val="2400"/>
              <a:buFont typeface="Architects Daughter"/>
              <a:buChar char="●"/>
            </a:pPr>
            <a:r>
              <a:rPr lang="en" sz="2400">
                <a:solidFill>
                  <a:schemeClr val="dk1"/>
                </a:solidFill>
                <a:latin typeface="Architects Daughter"/>
                <a:ea typeface="Architects Daughter"/>
                <a:cs typeface="Architects Daughter"/>
                <a:sym typeface="Architects Daughter"/>
              </a:rPr>
              <a:t>Break into small groups and brainstorm a list of what will need to be done to prepare for the interview. </a:t>
            </a:r>
            <a:endParaRPr sz="2400">
              <a:solidFill>
                <a:schemeClr val="dk1"/>
              </a:solidFill>
              <a:latin typeface="Architects Daughter"/>
              <a:ea typeface="Architects Daughter"/>
              <a:cs typeface="Architects Daughter"/>
              <a:sym typeface="Architects Daughter"/>
            </a:endParaRPr>
          </a:p>
          <a:p>
            <a:pPr indent="-381000" lvl="0" marL="457200" rtl="0" algn="l">
              <a:lnSpc>
                <a:spcPct val="115000"/>
              </a:lnSpc>
              <a:spcBef>
                <a:spcPts val="0"/>
              </a:spcBef>
              <a:spcAft>
                <a:spcPts val="0"/>
              </a:spcAft>
              <a:buClr>
                <a:schemeClr val="dk1"/>
              </a:buClr>
              <a:buSzPts val="2400"/>
              <a:buFont typeface="Architects Daughter"/>
              <a:buChar char="●"/>
            </a:pPr>
            <a:r>
              <a:rPr lang="en" sz="2400">
                <a:solidFill>
                  <a:schemeClr val="dk1"/>
                </a:solidFill>
                <a:latin typeface="Architects Daughter"/>
                <a:ea typeface="Architects Daughter"/>
                <a:cs typeface="Architects Daughter"/>
                <a:sym typeface="Architects Daughter"/>
              </a:rPr>
              <a:t>Create an interview plan and area.</a:t>
            </a:r>
            <a:endParaRPr sz="2400">
              <a:solidFill>
                <a:schemeClr val="dk1"/>
              </a:solidFill>
              <a:latin typeface="Architects Daughter"/>
              <a:ea typeface="Architects Daughter"/>
              <a:cs typeface="Architects Daughter"/>
              <a:sym typeface="Architects Daughter"/>
            </a:endParaRPr>
          </a:p>
          <a:p>
            <a:pPr indent="-381000" lvl="0" marL="457200" rtl="0" algn="l">
              <a:lnSpc>
                <a:spcPct val="115000"/>
              </a:lnSpc>
              <a:spcBef>
                <a:spcPts val="0"/>
              </a:spcBef>
              <a:spcAft>
                <a:spcPts val="0"/>
              </a:spcAft>
              <a:buClr>
                <a:schemeClr val="dk1"/>
              </a:buClr>
              <a:buSzPts val="2400"/>
              <a:buFont typeface="Architects Daughter"/>
              <a:buChar char="●"/>
            </a:pPr>
            <a:r>
              <a:rPr lang="en" sz="2400">
                <a:solidFill>
                  <a:schemeClr val="dk1"/>
                </a:solidFill>
                <a:latin typeface="Architects Daughter"/>
                <a:ea typeface="Architects Daughter"/>
                <a:cs typeface="Architects Daughter"/>
                <a:sym typeface="Architects Daughter"/>
              </a:rPr>
              <a:t>Ensure that all digital equipment is working (video, sound, etc.)</a:t>
            </a:r>
            <a:endParaRPr sz="2400">
              <a:solidFill>
                <a:schemeClr val="dk1"/>
              </a:solidFill>
              <a:latin typeface="Architects Daughter"/>
              <a:ea typeface="Architects Daughter"/>
              <a:cs typeface="Architects Daughter"/>
              <a:sym typeface="Architects Daughter"/>
            </a:endParaRPr>
          </a:p>
        </p:txBody>
      </p:sp>
      <p:sp>
        <p:nvSpPr>
          <p:cNvPr id="297" name="Shape 297"/>
          <p:cNvSpPr txBox="1"/>
          <p:nvPr/>
        </p:nvSpPr>
        <p:spPr>
          <a:xfrm>
            <a:off x="0" y="896575"/>
            <a:ext cx="9144000" cy="12582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create interview questions based on the advice from our expert panel.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COLLABORATE to develop interview questions for our veterans interview.</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Shape 302"/>
          <p:cNvSpPr txBox="1"/>
          <p:nvPr>
            <p:ph type="ctrTitle"/>
          </p:nvPr>
        </p:nvSpPr>
        <p:spPr>
          <a:xfrm>
            <a:off x="3489300" y="0"/>
            <a:ext cx="56547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Wednesday, March 15,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303" name="Shape 303"/>
          <p:cNvSpPr txBox="1"/>
          <p:nvPr>
            <p:ph idx="1" type="subTitle"/>
          </p:nvPr>
        </p:nvSpPr>
        <p:spPr>
          <a:xfrm>
            <a:off x="0" y="987925"/>
            <a:ext cx="9144000" cy="3669300"/>
          </a:xfrm>
          <a:prstGeom prst="rect">
            <a:avLst/>
          </a:prstGeom>
        </p:spPr>
        <p:txBody>
          <a:bodyPr anchorCtr="0" anchor="t" bIns="91425" lIns="91425" spcFirstLastPara="1" rIns="91425" wrap="square" tIns="91425">
            <a:noAutofit/>
          </a:bodyPr>
          <a:lstStyle/>
          <a:p>
            <a:pPr indent="-457200" lvl="0" marL="457200" rtl="0" algn="l">
              <a:lnSpc>
                <a:spcPct val="115000"/>
              </a:lnSpc>
              <a:spcBef>
                <a:spcPts val="0"/>
              </a:spcBef>
              <a:spcAft>
                <a:spcPts val="0"/>
              </a:spcAft>
              <a:buClr>
                <a:schemeClr val="dk1"/>
              </a:buClr>
              <a:buSzPts val="3600"/>
              <a:buFont typeface="Architects Daughter"/>
              <a:buChar char="●"/>
            </a:pPr>
            <a:r>
              <a:rPr lang="en" sz="3600">
                <a:solidFill>
                  <a:schemeClr val="dk1"/>
                </a:solidFill>
                <a:latin typeface="Architects Daughter"/>
                <a:ea typeface="Architects Daughter"/>
                <a:cs typeface="Architects Daughter"/>
                <a:sym typeface="Architects Daughter"/>
              </a:rPr>
              <a:t>Debrief:  What are our next steps in terms of interview prep?</a:t>
            </a:r>
            <a:endParaRPr sz="3600">
              <a:solidFill>
                <a:schemeClr val="dk1"/>
              </a:solidFill>
              <a:latin typeface="Architects Daughter"/>
              <a:ea typeface="Architects Daughter"/>
              <a:cs typeface="Architects Daughter"/>
              <a:sym typeface="Architects Daughte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Shape 308"/>
          <p:cNvSpPr txBox="1"/>
          <p:nvPr>
            <p:ph type="ctrTitle"/>
          </p:nvPr>
        </p:nvSpPr>
        <p:spPr>
          <a:xfrm>
            <a:off x="4121100" y="0"/>
            <a:ext cx="50229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Thur</a:t>
            </a:r>
            <a:r>
              <a:rPr lang="en" sz="3000">
                <a:solidFill>
                  <a:srgbClr val="660000"/>
                </a:solidFill>
                <a:latin typeface="Chelsea Market"/>
                <a:ea typeface="Chelsea Market"/>
                <a:cs typeface="Chelsea Market"/>
                <a:sym typeface="Chelsea Market"/>
              </a:rPr>
              <a:t>sday, March 16,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309" name="Shape 309"/>
          <p:cNvSpPr txBox="1"/>
          <p:nvPr>
            <p:ph idx="1" type="subTitle"/>
          </p:nvPr>
        </p:nvSpPr>
        <p:spPr>
          <a:xfrm>
            <a:off x="-55025" y="2676825"/>
            <a:ext cx="8540400" cy="7926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3600">
                <a:solidFill>
                  <a:srgbClr val="660000"/>
                </a:solidFill>
                <a:latin typeface="Happy Monkey"/>
                <a:ea typeface="Happy Monkey"/>
                <a:cs typeface="Happy Monkey"/>
                <a:sym typeface="Happy Monkey"/>
              </a:rPr>
              <a:t>Opening Circle:  Describe a time when you felt gratitude or you were recognized for your hard work.</a:t>
            </a:r>
            <a:endParaRPr>
              <a:solidFill>
                <a:srgbClr val="660000"/>
              </a:solidFill>
            </a:endParaRPr>
          </a:p>
        </p:txBody>
      </p:sp>
      <p:sp>
        <p:nvSpPr>
          <p:cNvPr id="310" name="Shape 310"/>
          <p:cNvSpPr txBox="1"/>
          <p:nvPr/>
        </p:nvSpPr>
        <p:spPr>
          <a:xfrm>
            <a:off x="0" y="802200"/>
            <a:ext cx="9144000" cy="17301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write a proper thank you note.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a:t>
            </a:r>
            <a:r>
              <a:rPr b="1" lang="en" sz="2400">
                <a:solidFill>
                  <a:srgbClr val="073763"/>
                </a:solidFill>
                <a:latin typeface="Happy Monkey"/>
                <a:ea typeface="Happy Monkey"/>
                <a:cs typeface="Happy Monkey"/>
                <a:sym typeface="Happy Monkey"/>
              </a:rPr>
              <a:t>use clear and appropriate communication by treating visitors with respect.</a:t>
            </a:r>
            <a:endParaRPr>
              <a:solidFill>
                <a:schemeClr val="dk1"/>
              </a:solidFill>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4" name="Shape 314"/>
        <p:cNvGrpSpPr/>
        <p:nvPr/>
      </p:nvGrpSpPr>
      <p:grpSpPr>
        <a:xfrm>
          <a:off x="0" y="0"/>
          <a:ext cx="0" cy="0"/>
          <a:chOff x="0" y="0"/>
          <a:chExt cx="0" cy="0"/>
        </a:xfrm>
      </p:grpSpPr>
      <p:sp>
        <p:nvSpPr>
          <p:cNvPr id="315" name="Shape 315"/>
          <p:cNvSpPr txBox="1"/>
          <p:nvPr>
            <p:ph idx="1" type="subTitle"/>
          </p:nvPr>
        </p:nvSpPr>
        <p:spPr>
          <a:xfrm>
            <a:off x="5047225" y="907675"/>
            <a:ext cx="3785100" cy="325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Reading/Discussion:</a:t>
            </a:r>
            <a:endParaRPr/>
          </a:p>
          <a:p>
            <a:pPr indent="0" lvl="0" marL="0" rtl="0" algn="l">
              <a:spcBef>
                <a:spcPts val="0"/>
              </a:spcBef>
              <a:spcAft>
                <a:spcPts val="0"/>
              </a:spcAft>
              <a:buNone/>
            </a:pPr>
            <a:r>
              <a:t/>
            </a:r>
            <a:endParaRPr/>
          </a:p>
          <a:p>
            <a:pPr indent="-406400" lvl="0" marL="457200" rtl="0" algn="l">
              <a:spcBef>
                <a:spcPts val="0"/>
              </a:spcBef>
              <a:spcAft>
                <a:spcPts val="0"/>
              </a:spcAft>
              <a:buSzPts val="2800"/>
              <a:buAutoNum type="arabicPeriod"/>
            </a:pPr>
            <a:r>
              <a:rPr lang="en"/>
              <a:t> Why is it important to write a thank you note?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16" name="Shape 316" title="Thank You Notes - The Tonight Show.mp4">
            <a:hlinkClick r:id="rId4"/>
          </p:cNvPr>
          <p:cNvSpPr/>
          <p:nvPr/>
        </p:nvSpPr>
        <p:spPr>
          <a:xfrm>
            <a:off x="404698" y="907675"/>
            <a:ext cx="4572000" cy="3429000"/>
          </a:xfrm>
          <a:prstGeom prst="rect">
            <a:avLst/>
          </a:prstGeom>
          <a:blipFill>
            <a:blip r:embed="rId5">
              <a:alphaModFix/>
            </a:blip>
            <a:stretch>
              <a:fillRect/>
            </a:stretch>
          </a:blipFill>
          <a:ln>
            <a:noFill/>
          </a:ln>
        </p:spPr>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Shape 321"/>
          <p:cNvSpPr txBox="1"/>
          <p:nvPr>
            <p:ph type="ctrTitle"/>
          </p:nvPr>
        </p:nvSpPr>
        <p:spPr>
          <a:xfrm>
            <a:off x="4121100" y="0"/>
            <a:ext cx="50229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Thursday, March 16,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322" name="Shape 322"/>
          <p:cNvSpPr txBox="1"/>
          <p:nvPr>
            <p:ph idx="1" type="subTitle"/>
          </p:nvPr>
        </p:nvSpPr>
        <p:spPr>
          <a:xfrm>
            <a:off x="-41525" y="1988325"/>
            <a:ext cx="6453900" cy="792600"/>
          </a:xfrm>
          <a:prstGeom prst="rect">
            <a:avLst/>
          </a:prstGeom>
        </p:spPr>
        <p:txBody>
          <a:bodyPr anchorCtr="0" anchor="t" bIns="91425" lIns="91425" spcFirstLastPara="1" rIns="91425" wrap="square" tIns="91425">
            <a:noAutofit/>
          </a:bodyPr>
          <a:lstStyle/>
          <a:p>
            <a:pPr indent="-406400" lvl="0" marL="457200" rtl="0">
              <a:spcBef>
                <a:spcPts val="0"/>
              </a:spcBef>
              <a:spcAft>
                <a:spcPts val="0"/>
              </a:spcAft>
              <a:buClr>
                <a:srgbClr val="660000"/>
              </a:buClr>
              <a:buSzPts val="2800"/>
              <a:buAutoNum type="arabicPeriod"/>
            </a:pPr>
            <a:r>
              <a:rPr b="1" lang="en" sz="3600">
                <a:solidFill>
                  <a:srgbClr val="660000"/>
                </a:solidFill>
                <a:latin typeface="Happy Monkey"/>
                <a:ea typeface="Happy Monkey"/>
                <a:cs typeface="Happy Monkey"/>
                <a:sym typeface="Happy Monkey"/>
              </a:rPr>
              <a:t>Students should create a draft and get feedback.</a:t>
            </a:r>
            <a:endParaRPr b="1" sz="3600">
              <a:solidFill>
                <a:srgbClr val="660000"/>
              </a:solidFill>
              <a:latin typeface="Happy Monkey"/>
              <a:ea typeface="Happy Monkey"/>
              <a:cs typeface="Happy Monkey"/>
              <a:sym typeface="Happy Monkey"/>
            </a:endParaRPr>
          </a:p>
          <a:p>
            <a:pPr indent="-457200" lvl="0" marL="457200" rtl="0">
              <a:spcBef>
                <a:spcPts val="0"/>
              </a:spcBef>
              <a:spcAft>
                <a:spcPts val="0"/>
              </a:spcAft>
              <a:buClr>
                <a:srgbClr val="660000"/>
              </a:buClr>
              <a:buSzPts val="3600"/>
              <a:buFont typeface="Happy Monkey"/>
              <a:buAutoNum type="arabicPeriod"/>
            </a:pPr>
            <a:r>
              <a:rPr b="1" lang="en" sz="3600">
                <a:solidFill>
                  <a:srgbClr val="660000"/>
                </a:solidFill>
                <a:latin typeface="Happy Monkey"/>
                <a:ea typeface="Happy Monkey"/>
                <a:cs typeface="Happy Monkey"/>
                <a:sym typeface="Happy Monkey"/>
              </a:rPr>
              <a:t>Students should create a final copy to be mailed.</a:t>
            </a:r>
            <a:endParaRPr b="1" sz="3600">
              <a:solidFill>
                <a:srgbClr val="660000"/>
              </a:solidFill>
              <a:latin typeface="Happy Monkey"/>
              <a:ea typeface="Happy Monkey"/>
              <a:cs typeface="Happy Monkey"/>
              <a:sym typeface="Happy Monkey"/>
            </a:endParaRPr>
          </a:p>
        </p:txBody>
      </p:sp>
      <p:sp>
        <p:nvSpPr>
          <p:cNvPr id="323" name="Shape 323"/>
          <p:cNvSpPr txBox="1"/>
          <p:nvPr/>
        </p:nvSpPr>
        <p:spPr>
          <a:xfrm>
            <a:off x="0" y="802200"/>
            <a:ext cx="9144000" cy="17301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Initiative:  Students should write a thank you note to our expert panel from Friday.</a:t>
            </a:r>
            <a:endParaRPr>
              <a:solidFill>
                <a:schemeClr val="dk1"/>
              </a:solidFill>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p:txBody>
      </p:sp>
      <p:sp>
        <p:nvSpPr>
          <p:cNvPr id="324" name="Shape 324"/>
          <p:cNvSpPr txBox="1"/>
          <p:nvPr/>
        </p:nvSpPr>
        <p:spPr>
          <a:xfrm>
            <a:off x="6392250" y="2052000"/>
            <a:ext cx="2571600" cy="28149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t/>
            </a:r>
            <a:endParaRPr sz="1200">
              <a:solidFill>
                <a:schemeClr val="dk1"/>
              </a:solidFill>
            </a:endParaRPr>
          </a:p>
          <a:p>
            <a:pPr indent="0" lvl="0" marL="0">
              <a:spcBef>
                <a:spcPts val="1600"/>
              </a:spcBef>
              <a:spcAft>
                <a:spcPts val="0"/>
              </a:spcAft>
              <a:buNone/>
            </a:pPr>
            <a:r>
              <a:t/>
            </a:r>
            <a:endParaRPr sz="12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Shape 329"/>
          <p:cNvSpPr txBox="1"/>
          <p:nvPr>
            <p:ph type="ctrTitle"/>
          </p:nvPr>
        </p:nvSpPr>
        <p:spPr>
          <a:xfrm>
            <a:off x="4121100" y="0"/>
            <a:ext cx="5022900" cy="1537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000">
                <a:solidFill>
                  <a:srgbClr val="660000"/>
                </a:solidFill>
                <a:latin typeface="Chelsea Market"/>
                <a:ea typeface="Chelsea Market"/>
                <a:cs typeface="Chelsea Market"/>
                <a:sym typeface="Chelsea Market"/>
              </a:rPr>
              <a:t>Thursday, March 16, 2017</a:t>
            </a:r>
            <a:endParaRPr sz="3000">
              <a:solidFill>
                <a:srgbClr val="660000"/>
              </a:solidFill>
              <a:latin typeface="Chelsea Market"/>
              <a:ea typeface="Chelsea Market"/>
              <a:cs typeface="Chelsea Market"/>
              <a:sym typeface="Chelsea Market"/>
            </a:endParaRPr>
          </a:p>
          <a:p>
            <a:pPr indent="0" lvl="0" marL="0" rtl="0">
              <a:spcBef>
                <a:spcPts val="0"/>
              </a:spcBef>
              <a:spcAft>
                <a:spcPts val="0"/>
              </a:spcAft>
              <a:buNone/>
            </a:pPr>
            <a:r>
              <a:t/>
            </a:r>
            <a:endParaRPr/>
          </a:p>
        </p:txBody>
      </p:sp>
      <p:sp>
        <p:nvSpPr>
          <p:cNvPr id="330" name="Shape 330"/>
          <p:cNvSpPr txBox="1"/>
          <p:nvPr/>
        </p:nvSpPr>
        <p:spPr>
          <a:xfrm>
            <a:off x="481350" y="912225"/>
            <a:ext cx="5212500" cy="19347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Debrief:  Why is it important to express gratitude?</a:t>
            </a:r>
            <a:endParaRPr>
              <a:solidFill>
                <a:schemeClr val="dk1"/>
              </a:solidFill>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p:txBody>
      </p:sp>
      <p:pic>
        <p:nvPicPr>
          <p:cNvPr id="331" name="Shape 331"/>
          <p:cNvPicPr preferRelativeResize="0"/>
          <p:nvPr/>
        </p:nvPicPr>
        <p:blipFill>
          <a:blip r:embed="rId3">
            <a:alphaModFix/>
          </a:blip>
          <a:stretch>
            <a:fillRect/>
          </a:stretch>
        </p:blipFill>
        <p:spPr>
          <a:xfrm>
            <a:off x="3548200" y="2310450"/>
            <a:ext cx="4799675" cy="23792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Shape 336"/>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37" name="Shape 337"/>
          <p:cNvSpPr txBox="1"/>
          <p:nvPr>
            <p:ph idx="1" type="subTitle"/>
          </p:nvPr>
        </p:nvSpPr>
        <p:spPr>
          <a:xfrm>
            <a:off x="311700" y="1769800"/>
            <a:ext cx="4472400" cy="2765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2400">
                <a:solidFill>
                  <a:srgbClr val="000000"/>
                </a:solidFill>
              </a:rPr>
              <a:t>Learning Target:</a:t>
            </a:r>
            <a:r>
              <a:rPr lang="en" sz="2400">
                <a:solidFill>
                  <a:srgbClr val="000000"/>
                </a:solidFill>
              </a:rPr>
              <a:t>  </a:t>
            </a:r>
            <a:br>
              <a:rPr lang="en" sz="2400">
                <a:solidFill>
                  <a:srgbClr val="000000"/>
                </a:solidFill>
              </a:rPr>
            </a:br>
            <a:r>
              <a:rPr lang="en" sz="2400">
                <a:solidFill>
                  <a:srgbClr val="000000"/>
                </a:solidFill>
              </a:rPr>
              <a:t>I CAN:  explain the importance of a proper greeting.</a:t>
            </a:r>
            <a:endParaRPr sz="2400">
              <a:solidFill>
                <a:srgbClr val="000000"/>
              </a:solidFill>
            </a:endParaRPr>
          </a:p>
          <a:p>
            <a:pPr indent="0" lvl="0" marL="0">
              <a:spcBef>
                <a:spcPts val="0"/>
              </a:spcBef>
              <a:spcAft>
                <a:spcPts val="0"/>
              </a:spcAft>
              <a:buNone/>
            </a:pPr>
            <a:r>
              <a:t/>
            </a:r>
            <a:endParaRPr sz="2400">
              <a:solidFill>
                <a:srgbClr val="000000"/>
              </a:solidFill>
            </a:endParaRPr>
          </a:p>
          <a:p>
            <a:pPr indent="0" lvl="0" marL="0">
              <a:spcBef>
                <a:spcPts val="0"/>
              </a:spcBef>
              <a:spcAft>
                <a:spcPts val="0"/>
              </a:spcAft>
              <a:buNone/>
            </a:pPr>
            <a:r>
              <a:rPr b="1" lang="en" sz="2400">
                <a:solidFill>
                  <a:srgbClr val="000000"/>
                </a:solidFill>
              </a:rPr>
              <a:t>HOS:</a:t>
            </a:r>
            <a:r>
              <a:rPr lang="en" sz="2400">
                <a:solidFill>
                  <a:srgbClr val="000000"/>
                </a:solidFill>
              </a:rPr>
              <a:t>  </a:t>
            </a:r>
            <a:br>
              <a:rPr lang="en" sz="2400">
                <a:solidFill>
                  <a:srgbClr val="000000"/>
                </a:solidFill>
              </a:rPr>
            </a:br>
            <a:r>
              <a:rPr lang="en" sz="2400">
                <a:solidFill>
                  <a:srgbClr val="000000"/>
                </a:solidFill>
              </a:rPr>
              <a:t>I CAN: </a:t>
            </a:r>
            <a:r>
              <a:rPr lang="en" sz="2400">
                <a:solidFill>
                  <a:srgbClr val="000000"/>
                </a:solidFill>
              </a:rPr>
              <a:t>use clear and appropriate communication by treating visitors with respect.</a:t>
            </a:r>
            <a:endParaRPr sz="2400">
              <a:solidFill>
                <a:srgbClr val="000000"/>
              </a:solidFill>
            </a:endParaRPr>
          </a:p>
          <a:p>
            <a:pPr indent="0" lvl="0" marL="0" rtl="0">
              <a:spcBef>
                <a:spcPts val="0"/>
              </a:spcBef>
              <a:spcAft>
                <a:spcPts val="0"/>
              </a:spcAft>
              <a:buNone/>
            </a:pPr>
            <a:r>
              <a:rPr lang="en" sz="2400">
                <a:solidFill>
                  <a:srgbClr val="999999"/>
                </a:solidFill>
                <a:highlight>
                  <a:srgbClr val="EFEFEF"/>
                </a:highlight>
              </a:rPr>
              <a:t> </a:t>
            </a:r>
            <a:endParaRPr sz="2400">
              <a:solidFill>
                <a:srgbClr val="999999"/>
              </a:solidFill>
              <a:highlight>
                <a:srgbClr val="EFEFEF"/>
              </a:highlight>
            </a:endParaRPr>
          </a:p>
        </p:txBody>
      </p:sp>
      <p:pic>
        <p:nvPicPr>
          <p:cNvPr id="338" name="Shape 338"/>
          <p:cNvPicPr preferRelativeResize="0"/>
          <p:nvPr/>
        </p:nvPicPr>
        <p:blipFill>
          <a:blip r:embed="rId3">
            <a:alphaModFix/>
          </a:blip>
          <a:stretch>
            <a:fillRect/>
          </a:stretch>
        </p:blipFill>
        <p:spPr>
          <a:xfrm rot="567287">
            <a:off x="4936500" y="1217175"/>
            <a:ext cx="3746626" cy="33180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Shape 343"/>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44" name="Shape 344"/>
          <p:cNvSpPr txBox="1"/>
          <p:nvPr>
            <p:ph idx="1" type="subTitle"/>
          </p:nvPr>
        </p:nvSpPr>
        <p:spPr>
          <a:xfrm>
            <a:off x="311700" y="1769800"/>
            <a:ext cx="4472400" cy="2765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00000"/>
                </a:solidFill>
              </a:rPr>
              <a:t>Opening Circle:</a:t>
            </a:r>
            <a:r>
              <a:rPr lang="en">
                <a:solidFill>
                  <a:srgbClr val="000000"/>
                </a:solidFill>
              </a:rPr>
              <a:t> </a:t>
            </a:r>
            <a:br>
              <a:rPr lang="en">
                <a:solidFill>
                  <a:srgbClr val="000000"/>
                </a:solidFill>
              </a:rPr>
            </a:br>
            <a:r>
              <a:rPr lang="en">
                <a:solidFill>
                  <a:srgbClr val="000000"/>
                </a:solidFill>
              </a:rPr>
              <a:t>In a whip around, greet your class with a greeting of your choice. (Ex., Good morning, class. or Aloha, class.)  </a:t>
            </a:r>
            <a:endParaRPr>
              <a:solidFill>
                <a:srgbClr val="000000"/>
              </a:solidFill>
            </a:endParaRPr>
          </a:p>
        </p:txBody>
      </p:sp>
      <p:pic>
        <p:nvPicPr>
          <p:cNvPr id="345" name="Shape 345"/>
          <p:cNvPicPr preferRelativeResize="0"/>
          <p:nvPr/>
        </p:nvPicPr>
        <p:blipFill>
          <a:blip r:embed="rId3">
            <a:alphaModFix/>
          </a:blip>
          <a:stretch>
            <a:fillRect/>
          </a:stretch>
        </p:blipFill>
        <p:spPr>
          <a:xfrm rot="567287">
            <a:off x="4936500" y="1217175"/>
            <a:ext cx="3746626" cy="33180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9" name="Shape 349"/>
        <p:cNvGrpSpPr/>
        <p:nvPr/>
      </p:nvGrpSpPr>
      <p:grpSpPr>
        <a:xfrm>
          <a:off x="0" y="0"/>
          <a:ext cx="0" cy="0"/>
          <a:chOff x="0" y="0"/>
          <a:chExt cx="0" cy="0"/>
        </a:xfrm>
      </p:grpSpPr>
      <p:sp>
        <p:nvSpPr>
          <p:cNvPr id="350" name="Shape 350"/>
          <p:cNvSpPr txBox="1"/>
          <p:nvPr>
            <p:ph type="ctrTitle"/>
          </p:nvPr>
        </p:nvSpPr>
        <p:spPr>
          <a:xfrm>
            <a:off x="3124825" y="345675"/>
            <a:ext cx="5707500" cy="3345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March 22, 2017</a:t>
            </a:r>
            <a:endParaRPr/>
          </a:p>
        </p:txBody>
      </p:sp>
      <p:sp>
        <p:nvSpPr>
          <p:cNvPr id="351" name="Shape 351"/>
          <p:cNvSpPr txBox="1"/>
          <p:nvPr/>
        </p:nvSpPr>
        <p:spPr>
          <a:xfrm>
            <a:off x="311725" y="680175"/>
            <a:ext cx="8832300" cy="4151700"/>
          </a:xfrm>
          <a:prstGeom prst="rect">
            <a:avLst/>
          </a:prstGeom>
          <a:solidFill>
            <a:srgbClr val="EFEFEF"/>
          </a:solid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 sz="1000"/>
              <a:t>This really got me thinking about the importance of greetings and how they can make a world of difference. Here are </a:t>
            </a:r>
            <a:r>
              <a:rPr b="1" lang="en" sz="1000"/>
              <a:t>9 Reasons Greetings Matter</a:t>
            </a:r>
            <a:endParaRPr b="1" sz="1000"/>
          </a:p>
          <a:p>
            <a:pPr indent="-292100" lvl="0" marL="457200" rtl="0">
              <a:lnSpc>
                <a:spcPct val="115000"/>
              </a:lnSpc>
              <a:spcBef>
                <a:spcPts val="1100"/>
              </a:spcBef>
              <a:spcAft>
                <a:spcPts val="0"/>
              </a:spcAft>
              <a:buSzPts val="1000"/>
              <a:buChar char="○"/>
            </a:pPr>
            <a:r>
              <a:rPr lang="en" sz="1000"/>
              <a:t>If you greet your family when you come home with hugs, kisses and kind words instead of walking through the door with your phone attached to your ear… You will communicate love, warmth and the fact that “they matter.” </a:t>
            </a:r>
            <a:r>
              <a:rPr i="1" lang="en" sz="1000"/>
              <a:t>Greetings Matter.</a:t>
            </a:r>
            <a:endParaRPr i="1" sz="1000"/>
          </a:p>
          <a:p>
            <a:pPr indent="-292100" lvl="0" marL="457200" rtl="0">
              <a:lnSpc>
                <a:spcPct val="115000"/>
              </a:lnSpc>
              <a:spcBef>
                <a:spcPts val="0"/>
              </a:spcBef>
              <a:spcAft>
                <a:spcPts val="0"/>
              </a:spcAft>
              <a:buSzPts val="1000"/>
              <a:buChar char="○"/>
            </a:pPr>
            <a:r>
              <a:rPr lang="en" sz="1000"/>
              <a:t>If you greet people with a smile, hello, and how is your day? You may be the only smile they see and the only person to ask how their day is. It’s a simple way to make a difference. </a:t>
            </a:r>
            <a:r>
              <a:rPr i="1" lang="en" sz="1000"/>
              <a:t>Greetings Matter.</a:t>
            </a:r>
            <a:endParaRPr i="1" sz="1000"/>
          </a:p>
          <a:p>
            <a:pPr indent="-292100" lvl="0" marL="457200" rtl="0">
              <a:lnSpc>
                <a:spcPct val="115000"/>
              </a:lnSpc>
              <a:spcBef>
                <a:spcPts val="0"/>
              </a:spcBef>
              <a:spcAft>
                <a:spcPts val="0"/>
              </a:spcAft>
              <a:buSzPts val="1000"/>
              <a:buChar char="○"/>
            </a:pPr>
            <a:r>
              <a:rPr lang="en" sz="1000"/>
              <a:t>If you greet people with a firm handshake, you are communicating hello, strength, passion, respect and remember me… Even if you crush their hand, they will remember. You never remember limp handshakes, but you will generally remember the firm one’s. A firm handshake always makes the non firm handshake person get a tighter grip – a subliminal message to say “Step up your game!”   </a:t>
            </a:r>
            <a:r>
              <a:rPr i="1" lang="en" sz="1000"/>
              <a:t>Greetings Matter.</a:t>
            </a:r>
            <a:endParaRPr i="1" sz="1000"/>
          </a:p>
          <a:p>
            <a:pPr indent="-292100" lvl="0" marL="457200" rtl="0">
              <a:lnSpc>
                <a:spcPct val="115000"/>
              </a:lnSpc>
              <a:spcBef>
                <a:spcPts val="0"/>
              </a:spcBef>
              <a:spcAft>
                <a:spcPts val="0"/>
              </a:spcAft>
              <a:buSzPts val="1000"/>
              <a:buChar char="○"/>
            </a:pPr>
            <a:r>
              <a:rPr lang="en" sz="1000"/>
              <a:t>Greet those you love with “I Love You’s!” Unfortunately we always save the “I Love You’s” as parting words or words of remembrance. Flip it around and greet with I love You! You can still close with another “I Love You!” </a:t>
            </a:r>
            <a:r>
              <a:rPr i="1" lang="en" sz="1000"/>
              <a:t>Greetings Matter.</a:t>
            </a:r>
            <a:endParaRPr i="1" sz="1000"/>
          </a:p>
          <a:p>
            <a:pPr indent="-292100" lvl="0" marL="457200" rtl="0">
              <a:lnSpc>
                <a:spcPct val="115000"/>
              </a:lnSpc>
              <a:spcBef>
                <a:spcPts val="0"/>
              </a:spcBef>
              <a:spcAft>
                <a:spcPts val="0"/>
              </a:spcAft>
              <a:buSzPts val="1000"/>
              <a:buChar char="○"/>
            </a:pPr>
            <a:r>
              <a:rPr lang="en" sz="1000"/>
              <a:t>Have an over-the-top greeting. Make your greeting was as memorable as Chick-fil-A’s “My Pleasure.” If you operate a place of business, understand that your welcome, greeting and reception go a very long way. Think of those restaurants that have an over-the-top greeting. Those greetings create great first impressions and opportunities for memorable experiences. </a:t>
            </a:r>
            <a:r>
              <a:rPr i="1" lang="en" sz="1000"/>
              <a:t>Greetings Matter.</a:t>
            </a:r>
            <a:endParaRPr i="1" sz="1000"/>
          </a:p>
          <a:p>
            <a:pPr indent="-292100" lvl="0" marL="457200" rtl="0">
              <a:lnSpc>
                <a:spcPct val="115000"/>
              </a:lnSpc>
              <a:spcBef>
                <a:spcPts val="0"/>
              </a:spcBef>
              <a:spcAft>
                <a:spcPts val="0"/>
              </a:spcAft>
              <a:buSzPts val="1000"/>
              <a:buChar char="○"/>
            </a:pPr>
            <a:r>
              <a:rPr lang="en" sz="1000"/>
              <a:t>Phone etiquette and Phone greetings matter. Don’t get me started on “Main Menu, Automated Greeting type stuff.” Greet someone well over the phone. </a:t>
            </a:r>
            <a:r>
              <a:rPr i="1" lang="en" sz="1000"/>
              <a:t>Greetings Matter.</a:t>
            </a:r>
            <a:endParaRPr i="1" sz="1000"/>
          </a:p>
          <a:p>
            <a:pPr indent="-292100" lvl="0" marL="457200" rtl="0">
              <a:lnSpc>
                <a:spcPct val="115000"/>
              </a:lnSpc>
              <a:spcBef>
                <a:spcPts val="0"/>
              </a:spcBef>
              <a:spcAft>
                <a:spcPts val="0"/>
              </a:spcAft>
              <a:buSzPts val="1000"/>
              <a:buChar char="○"/>
            </a:pPr>
            <a:r>
              <a:rPr lang="en" sz="1000"/>
              <a:t>Online Greeting – Sometimes the only greeting that people will ever get from you or your business is your website. Make sure your online appearance is communicating a warm welcome, unless of course your business is not warm and welcoming. </a:t>
            </a:r>
            <a:r>
              <a:rPr i="1" lang="en" sz="1000"/>
              <a:t>Greetings Matter.</a:t>
            </a:r>
            <a:endParaRPr i="1" sz="1000"/>
          </a:p>
          <a:p>
            <a:pPr indent="-292100" lvl="0" marL="457200" rtl="0">
              <a:lnSpc>
                <a:spcPct val="115000"/>
              </a:lnSpc>
              <a:spcBef>
                <a:spcPts val="0"/>
              </a:spcBef>
              <a:spcAft>
                <a:spcPts val="0"/>
              </a:spcAft>
              <a:buSzPts val="1000"/>
              <a:buChar char="○"/>
            </a:pPr>
            <a:r>
              <a:rPr lang="en" sz="1000"/>
              <a:t>Give someone a #FistBump. A FistBump is the Swiss Army Knife of greetings and gestures. I greet those in my online community with a #FistBump and good morning (every morning), no matter where I am, what time zone, what part of the world… It’s become my morning greeting and my morning gesture. As soon as I don’t think that this little gesture matters, those that are a part of my online community let me know if I ever forget to send out that top of the morning #FistBump Tweet. The #FistBump is really a Big Deal, as a matter of fact the New York Times recently featured an article about it in print and online, you can check it out </a:t>
            </a:r>
            <a:r>
              <a:rPr lang="en" sz="1000" u="sng">
                <a:solidFill>
                  <a:srgbClr val="333333"/>
                </a:solidFill>
                <a:hlinkClick r:id="rId3"/>
              </a:rPr>
              <a:t>here.</a:t>
            </a:r>
            <a:endParaRPr sz="1000" u="sng">
              <a:solidFill>
                <a:srgbClr val="333333"/>
              </a:solidFill>
              <a:hlinkClick r:id="rId4"/>
            </a:endParaRPr>
          </a:p>
          <a:p>
            <a:pPr indent="-292100" lvl="0" marL="457200" rtl="0">
              <a:lnSpc>
                <a:spcPct val="115000"/>
              </a:lnSpc>
              <a:spcBef>
                <a:spcPts val="0"/>
              </a:spcBef>
              <a:spcAft>
                <a:spcPts val="0"/>
              </a:spcAft>
              <a:buSzPts val="1000"/>
              <a:buChar char="○"/>
            </a:pPr>
            <a:r>
              <a:rPr lang="en" sz="1000"/>
              <a:t>Your greetings matter because people matter.</a:t>
            </a:r>
            <a:endParaRPr sz="1000"/>
          </a:p>
          <a:p>
            <a:pPr indent="0" lvl="0" marL="0">
              <a:spcBef>
                <a:spcPts val="11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9" name="Shape 119"/>
        <p:cNvGrpSpPr/>
        <p:nvPr/>
      </p:nvGrpSpPr>
      <p:grpSpPr>
        <a:xfrm>
          <a:off x="0" y="0"/>
          <a:ext cx="0" cy="0"/>
          <a:chOff x="0" y="0"/>
          <a:chExt cx="0" cy="0"/>
        </a:xfrm>
      </p:grpSpPr>
      <p:sp>
        <p:nvSpPr>
          <p:cNvPr id="120" name="Shape 120"/>
          <p:cNvSpPr txBox="1"/>
          <p:nvPr>
            <p:ph type="ctrTitle"/>
          </p:nvPr>
        </p:nvSpPr>
        <p:spPr>
          <a:xfrm>
            <a:off x="75750" y="377525"/>
            <a:ext cx="5901300" cy="707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solidFill>
                  <a:srgbClr val="073763"/>
                </a:solidFill>
                <a:latin typeface="Chelsea Market"/>
                <a:ea typeface="Chelsea Market"/>
                <a:cs typeface="Chelsea Market"/>
                <a:sym typeface="Chelsea Market"/>
              </a:rPr>
              <a:t>Discussion Questions: </a:t>
            </a:r>
            <a:endParaRPr sz="3600">
              <a:solidFill>
                <a:srgbClr val="073763"/>
              </a:solidFill>
              <a:latin typeface="Chelsea Market"/>
              <a:ea typeface="Chelsea Market"/>
              <a:cs typeface="Chelsea Market"/>
              <a:sym typeface="Chelsea Market"/>
            </a:endParaRPr>
          </a:p>
        </p:txBody>
      </p:sp>
      <p:sp>
        <p:nvSpPr>
          <p:cNvPr id="121" name="Shape 121"/>
          <p:cNvSpPr txBox="1"/>
          <p:nvPr>
            <p:ph idx="1" type="subTitle"/>
          </p:nvPr>
        </p:nvSpPr>
        <p:spPr>
          <a:xfrm>
            <a:off x="87750" y="1402750"/>
            <a:ext cx="8968500" cy="7926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Clr>
                <a:srgbClr val="660000"/>
              </a:buClr>
              <a:buSzPts val="2800"/>
              <a:buAutoNum type="arabicPeriod"/>
            </a:pPr>
            <a:r>
              <a:rPr lang="en">
                <a:solidFill>
                  <a:srgbClr val="660000"/>
                </a:solidFill>
                <a:latin typeface="Happy Monkey"/>
                <a:ea typeface="Happy Monkey"/>
                <a:cs typeface="Happy Monkey"/>
                <a:sym typeface="Happy Monkey"/>
              </a:rPr>
              <a:t>What types of service are there in a community?</a:t>
            </a:r>
            <a:r>
              <a:rPr lang="en">
                <a:solidFill>
                  <a:srgbClr val="660000"/>
                </a:solidFill>
              </a:rPr>
              <a:t>  </a:t>
            </a:r>
            <a:endParaRPr>
              <a:solidFill>
                <a:srgbClr val="660000"/>
              </a:solidFill>
            </a:endParaRPr>
          </a:p>
          <a:p>
            <a:pPr indent="-406400" lvl="0" marL="457200" rtl="0" algn="l">
              <a:spcBef>
                <a:spcPts val="0"/>
              </a:spcBef>
              <a:spcAft>
                <a:spcPts val="0"/>
              </a:spcAft>
              <a:buClr>
                <a:srgbClr val="660000"/>
              </a:buClr>
              <a:buSzPts val="2800"/>
              <a:buFont typeface="Happy Monkey"/>
              <a:buAutoNum type="arabicPeriod"/>
            </a:pPr>
            <a:r>
              <a:rPr lang="en">
                <a:solidFill>
                  <a:srgbClr val="660000"/>
                </a:solidFill>
                <a:latin typeface="Happy Monkey"/>
                <a:ea typeface="Happy Monkey"/>
                <a:cs typeface="Happy Monkey"/>
                <a:sym typeface="Happy Monkey"/>
              </a:rPr>
              <a:t>Why is service important to society? </a:t>
            </a:r>
            <a:endParaRPr>
              <a:solidFill>
                <a:srgbClr val="660000"/>
              </a:solidFill>
              <a:latin typeface="Happy Monkey"/>
              <a:ea typeface="Happy Monkey"/>
              <a:cs typeface="Happy Monkey"/>
              <a:sym typeface="Happy Monkey"/>
            </a:endParaRPr>
          </a:p>
          <a:p>
            <a:pPr indent="-406400" lvl="0" marL="457200" rtl="0" algn="l">
              <a:spcBef>
                <a:spcPts val="0"/>
              </a:spcBef>
              <a:spcAft>
                <a:spcPts val="0"/>
              </a:spcAft>
              <a:buClr>
                <a:srgbClr val="660000"/>
              </a:buClr>
              <a:buSzPts val="2800"/>
              <a:buFont typeface="Happy Monkey"/>
              <a:buAutoNum type="arabicPeriod"/>
            </a:pPr>
            <a:r>
              <a:rPr lang="en">
                <a:solidFill>
                  <a:srgbClr val="660000"/>
                </a:solidFill>
                <a:latin typeface="Happy Monkey"/>
                <a:ea typeface="Happy Monkey"/>
                <a:cs typeface="Happy Monkey"/>
                <a:sym typeface="Happy Monkey"/>
              </a:rPr>
              <a:t>Is providing service easy? Why or why not? </a:t>
            </a:r>
            <a:endParaRPr>
              <a:solidFill>
                <a:srgbClr val="660000"/>
              </a:solidFill>
              <a:latin typeface="Happy Monkey"/>
              <a:ea typeface="Happy Monkey"/>
              <a:cs typeface="Happy Monkey"/>
              <a:sym typeface="Happy Monkey"/>
            </a:endParaRPr>
          </a:p>
          <a:p>
            <a:pPr indent="-406400" lvl="0" marL="457200" rtl="0" algn="l">
              <a:spcBef>
                <a:spcPts val="0"/>
              </a:spcBef>
              <a:spcAft>
                <a:spcPts val="0"/>
              </a:spcAft>
              <a:buClr>
                <a:srgbClr val="660000"/>
              </a:buClr>
              <a:buSzPts val="2800"/>
              <a:buFont typeface="Happy Monkey"/>
              <a:buAutoNum type="arabicPeriod"/>
            </a:pPr>
            <a:r>
              <a:rPr lang="en">
                <a:solidFill>
                  <a:srgbClr val="660000"/>
                </a:solidFill>
                <a:latin typeface="Happy Monkey"/>
                <a:ea typeface="Happy Monkey"/>
                <a:cs typeface="Happy Monkey"/>
                <a:sym typeface="Happy Monkey"/>
              </a:rPr>
              <a:t>What are the benefits to the service provider?</a:t>
            </a:r>
            <a:endParaRPr>
              <a:solidFill>
                <a:srgbClr val="660000"/>
              </a:solidFill>
              <a:latin typeface="Happy Monkey"/>
              <a:ea typeface="Happy Monkey"/>
              <a:cs typeface="Happy Monkey"/>
              <a:sym typeface="Happy Monkey"/>
            </a:endParaRPr>
          </a:p>
          <a:p>
            <a:pPr indent="-406400" lvl="0" marL="457200" rtl="0" algn="l">
              <a:spcBef>
                <a:spcPts val="0"/>
              </a:spcBef>
              <a:spcAft>
                <a:spcPts val="0"/>
              </a:spcAft>
              <a:buClr>
                <a:srgbClr val="660000"/>
              </a:buClr>
              <a:buSzPts val="2800"/>
              <a:buFont typeface="Happy Monkey"/>
              <a:buAutoNum type="arabicPeriod"/>
            </a:pPr>
            <a:r>
              <a:rPr lang="en">
                <a:solidFill>
                  <a:srgbClr val="660000"/>
                </a:solidFill>
                <a:latin typeface="Happy Monkey"/>
                <a:ea typeface="Happy Monkey"/>
                <a:cs typeface="Happy Monkey"/>
                <a:sym typeface="Happy Monkey"/>
              </a:rPr>
              <a:t>Brainstorm some ways you could choose to serve in our community.</a:t>
            </a:r>
            <a:r>
              <a:rPr lang="en">
                <a:latin typeface="Happy Monkey"/>
                <a:ea typeface="Happy Monkey"/>
                <a:cs typeface="Happy Monkey"/>
                <a:sym typeface="Happy Monkey"/>
              </a:rPr>
              <a:t>  </a:t>
            </a:r>
            <a:endParaRPr>
              <a:latin typeface="Happy Monkey"/>
              <a:ea typeface="Happy Monkey"/>
              <a:cs typeface="Happy Monkey"/>
              <a:sym typeface="Happy Monkey"/>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5" name="Shape 355"/>
        <p:cNvGrpSpPr/>
        <p:nvPr/>
      </p:nvGrpSpPr>
      <p:grpSpPr>
        <a:xfrm>
          <a:off x="0" y="0"/>
          <a:ext cx="0" cy="0"/>
          <a:chOff x="0" y="0"/>
          <a:chExt cx="0" cy="0"/>
        </a:xfrm>
      </p:grpSpPr>
      <p:sp>
        <p:nvSpPr>
          <p:cNvPr id="356" name="Shape 356"/>
          <p:cNvSpPr txBox="1"/>
          <p:nvPr>
            <p:ph type="ctrTitle"/>
          </p:nvPr>
        </p:nvSpPr>
        <p:spPr>
          <a:xfrm>
            <a:off x="1718250" y="285050"/>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57" name="Shape 357"/>
          <p:cNvSpPr txBox="1"/>
          <p:nvPr>
            <p:ph idx="1" type="subTitle"/>
          </p:nvPr>
        </p:nvSpPr>
        <p:spPr>
          <a:xfrm>
            <a:off x="311700" y="1004150"/>
            <a:ext cx="5003400" cy="3684000"/>
          </a:xfrm>
          <a:prstGeom prst="rect">
            <a:avLst/>
          </a:prstGeom>
        </p:spPr>
        <p:txBody>
          <a:bodyPr anchorCtr="0" anchor="t" bIns="91425" lIns="91425" spcFirstLastPara="1" rIns="91425" wrap="square" tIns="91425">
            <a:noAutofit/>
          </a:bodyPr>
          <a:lstStyle/>
          <a:p>
            <a:pPr indent="0" lvl="0" marL="0" algn="l">
              <a:spcBef>
                <a:spcPts val="0"/>
              </a:spcBef>
              <a:spcAft>
                <a:spcPts val="0"/>
              </a:spcAft>
              <a:buNone/>
            </a:pPr>
            <a:r>
              <a:rPr b="1" lang="en" u="sng">
                <a:solidFill>
                  <a:schemeClr val="dk1"/>
                </a:solidFill>
              </a:rPr>
              <a:t>Read and Discuss:</a:t>
            </a:r>
            <a:br>
              <a:rPr b="1" lang="en" u="sng">
                <a:solidFill>
                  <a:schemeClr val="dk1"/>
                </a:solidFill>
              </a:rPr>
            </a:br>
            <a:endParaRPr b="1" u="sng">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Why do greetings matter?</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What kinds of greetings are there?</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How do you feel when you are in a place (someone’s home, school, public) and no one greets you?</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How can we make our Veterans feel welcome here at our school?</a:t>
            </a:r>
            <a:r>
              <a:rPr lang="en" sz="2000">
                <a:solidFill>
                  <a:schemeClr val="dk1"/>
                </a:solidFill>
              </a:rPr>
              <a:t>  </a:t>
            </a:r>
            <a:endParaRPr sz="2000">
              <a:solidFill>
                <a:schemeClr val="dk1"/>
              </a:solidFill>
            </a:endParaRPr>
          </a:p>
          <a:p>
            <a:pPr indent="-355600" lvl="0" marL="457200" rtl="0" algn="l">
              <a:spcBef>
                <a:spcPts val="0"/>
              </a:spcBef>
              <a:spcAft>
                <a:spcPts val="0"/>
              </a:spcAft>
              <a:buClr>
                <a:schemeClr val="dk1"/>
              </a:buClr>
              <a:buSzPts val="2000"/>
              <a:buAutoNum type="arabicPeriod"/>
            </a:pPr>
            <a:r>
              <a:rPr lang="en" sz="2000">
                <a:solidFill>
                  <a:schemeClr val="dk1"/>
                </a:solidFill>
              </a:rPr>
              <a:t>Let’s practice!</a:t>
            </a:r>
            <a:endParaRPr sz="2000">
              <a:solidFill>
                <a:schemeClr val="dk1"/>
              </a:solidFill>
            </a:endParaRPr>
          </a:p>
        </p:txBody>
      </p:sp>
      <p:pic>
        <p:nvPicPr>
          <p:cNvPr id="358" name="Shape 358"/>
          <p:cNvPicPr preferRelativeResize="0"/>
          <p:nvPr/>
        </p:nvPicPr>
        <p:blipFill>
          <a:blip r:embed="rId3">
            <a:alphaModFix/>
          </a:blip>
          <a:stretch>
            <a:fillRect/>
          </a:stretch>
        </p:blipFill>
        <p:spPr>
          <a:xfrm>
            <a:off x="5162700" y="960337"/>
            <a:ext cx="3750775" cy="4015538"/>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sp>
        <p:nvSpPr>
          <p:cNvPr id="363" name="Shape 363"/>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64" name="Shape 364"/>
          <p:cNvSpPr txBox="1"/>
          <p:nvPr>
            <p:ph idx="1" type="subTitle"/>
          </p:nvPr>
        </p:nvSpPr>
        <p:spPr>
          <a:xfrm>
            <a:off x="311700" y="1064775"/>
            <a:ext cx="8274900" cy="40785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2500" u="sng">
                <a:solidFill>
                  <a:srgbClr val="000000"/>
                </a:solidFill>
              </a:rPr>
              <a:t>What we learned from conducting our interview:</a:t>
            </a:r>
            <a:endParaRPr b="1" sz="2500" u="sng">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Make the space look nice and inviting.  Offer water or coffee (in the B House work room, or you may set up in your own classroom).</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On the day of your interview, have your group report to you when they arrive to school to set up/prep.</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Make sure to welcome your veteran and offer them a seat.  If you need extra time, your hosts can take the veteran on a tour of the school and talk about the project.</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Have your transcribers take notes on the interview on a shared document.</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Once the interview is complete, class members should thank your veteran and shake hands.</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Be sure to get pictures with your class and your veteran.</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Remind your veteran of the celebration and magazine presentation.</a:t>
            </a:r>
            <a:endParaRPr sz="1500">
              <a:solidFill>
                <a:srgbClr val="000000"/>
              </a:solidFill>
            </a:endParaRPr>
          </a:p>
          <a:p>
            <a:pPr indent="-323850" lvl="0" marL="457200" rtl="0" algn="l">
              <a:spcBef>
                <a:spcPts val="0"/>
              </a:spcBef>
              <a:spcAft>
                <a:spcPts val="0"/>
              </a:spcAft>
              <a:buClr>
                <a:srgbClr val="000000"/>
              </a:buClr>
              <a:buSzPts val="1500"/>
              <a:buAutoNum type="arabicPeriod"/>
            </a:pPr>
            <a:r>
              <a:rPr lang="en" sz="1500">
                <a:solidFill>
                  <a:srgbClr val="000000"/>
                </a:solidFill>
              </a:rPr>
              <a:t>Write them a thank you note (be sure you have their address before they leave along with legal permission form), include the day of the celebration in the thank you note as a reminder.</a:t>
            </a:r>
            <a:endParaRPr sz="1500">
              <a:solidFill>
                <a:srgbClr val="000000"/>
              </a:solidFill>
            </a:endParaRPr>
          </a:p>
          <a:p>
            <a:pPr indent="0" lvl="0" marL="0" rtl="0" algn="l">
              <a:spcBef>
                <a:spcPts val="0"/>
              </a:spcBef>
              <a:spcAft>
                <a:spcPts val="0"/>
              </a:spcAft>
              <a:buNone/>
            </a:pPr>
            <a:r>
              <a:rPr lang="en" sz="1500">
                <a:solidFill>
                  <a:srgbClr val="000000"/>
                </a:solidFill>
                <a:highlight>
                  <a:srgbClr val="EFEFEF"/>
                </a:highlight>
              </a:rPr>
              <a:t> </a:t>
            </a:r>
            <a:endParaRPr sz="1500">
              <a:solidFill>
                <a:srgbClr val="000000"/>
              </a:solidFill>
              <a:highlight>
                <a:srgbClr val="EFEFEF"/>
              </a:high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sp>
        <p:nvSpPr>
          <p:cNvPr id="369" name="Shape 369"/>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70" name="Shape 370"/>
          <p:cNvSpPr txBox="1"/>
          <p:nvPr>
            <p:ph idx="1" type="subTitle"/>
          </p:nvPr>
        </p:nvSpPr>
        <p:spPr>
          <a:xfrm>
            <a:off x="311700" y="1161900"/>
            <a:ext cx="8155200" cy="3665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4000" u="sng">
                <a:solidFill>
                  <a:srgbClr val="000000"/>
                </a:solidFill>
              </a:rPr>
              <a:t>Initiative: </a:t>
            </a:r>
            <a:r>
              <a:rPr lang="en" sz="4000">
                <a:solidFill>
                  <a:srgbClr val="000000"/>
                </a:solidFill>
              </a:rPr>
              <a:t> </a:t>
            </a:r>
            <a:br>
              <a:rPr lang="en" sz="4000">
                <a:solidFill>
                  <a:srgbClr val="000000"/>
                </a:solidFill>
              </a:rPr>
            </a:br>
            <a:r>
              <a:rPr lang="en" sz="4000">
                <a:solidFill>
                  <a:srgbClr val="000000"/>
                </a:solidFill>
              </a:rPr>
              <a:t>Develop interview questions! </a:t>
            </a:r>
            <a:endParaRPr sz="4000">
              <a:solidFill>
                <a:srgbClr val="000000"/>
              </a:solidFill>
            </a:endParaRPr>
          </a:p>
          <a:p>
            <a:pPr indent="0" lvl="0" marL="0" rtl="0">
              <a:spcBef>
                <a:spcPts val="0"/>
              </a:spcBef>
              <a:spcAft>
                <a:spcPts val="0"/>
              </a:spcAft>
              <a:buNone/>
            </a:pPr>
            <a:r>
              <a:rPr lang="en"/>
              <a:t> </a:t>
            </a:r>
            <a:r>
              <a:rPr lang="en"/>
              <a:t>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Shape 375"/>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22, 2017</a:t>
            </a:r>
            <a:endParaRPr/>
          </a:p>
        </p:txBody>
      </p:sp>
      <p:sp>
        <p:nvSpPr>
          <p:cNvPr id="376" name="Shape 376"/>
          <p:cNvSpPr txBox="1"/>
          <p:nvPr>
            <p:ph idx="1" type="subTitle"/>
          </p:nvPr>
        </p:nvSpPr>
        <p:spPr>
          <a:xfrm>
            <a:off x="340050" y="1064775"/>
            <a:ext cx="3344100" cy="3342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u="sng">
                <a:solidFill>
                  <a:srgbClr val="000000"/>
                </a:solidFill>
              </a:rPr>
              <a:t>Debrief: </a:t>
            </a:r>
            <a:r>
              <a:rPr lang="en">
                <a:solidFill>
                  <a:srgbClr val="000000"/>
                </a:solidFill>
              </a:rPr>
              <a:t> </a:t>
            </a:r>
            <a:br>
              <a:rPr lang="en">
                <a:solidFill>
                  <a:srgbClr val="000000"/>
                </a:solidFill>
              </a:rPr>
            </a:br>
            <a:r>
              <a:rPr i="1" lang="en">
                <a:solidFill>
                  <a:srgbClr val="000000"/>
                </a:solidFill>
              </a:rPr>
              <a:t>Popcorn</a:t>
            </a:r>
            <a:br>
              <a:rPr lang="en">
                <a:solidFill>
                  <a:srgbClr val="000000"/>
                </a:solidFill>
              </a:rPr>
            </a:br>
            <a:r>
              <a:rPr lang="en">
                <a:solidFill>
                  <a:srgbClr val="000000"/>
                </a:solidFill>
              </a:rPr>
              <a:t>What is the most important thing to remember when greeting guests/visitors in our building?</a:t>
            </a:r>
            <a:r>
              <a:rPr lang="en"/>
              <a:t> </a:t>
            </a:r>
            <a:endParaRPr/>
          </a:p>
        </p:txBody>
      </p:sp>
      <p:pic>
        <p:nvPicPr>
          <p:cNvPr id="377" name="Shape 377"/>
          <p:cNvPicPr preferRelativeResize="0"/>
          <p:nvPr/>
        </p:nvPicPr>
        <p:blipFill>
          <a:blip r:embed="rId3">
            <a:alphaModFix/>
          </a:blip>
          <a:stretch>
            <a:fillRect/>
          </a:stretch>
        </p:blipFill>
        <p:spPr>
          <a:xfrm rot="-365660">
            <a:off x="4823940" y="1547103"/>
            <a:ext cx="3367045" cy="303286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Shape 382"/>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29, 2017</a:t>
            </a:r>
            <a:endParaRPr/>
          </a:p>
        </p:txBody>
      </p:sp>
      <p:sp>
        <p:nvSpPr>
          <p:cNvPr id="383" name="Shape 383"/>
          <p:cNvSpPr txBox="1"/>
          <p:nvPr>
            <p:ph idx="1" type="subTitle"/>
          </p:nvPr>
        </p:nvSpPr>
        <p:spPr>
          <a:xfrm>
            <a:off x="311700" y="1433175"/>
            <a:ext cx="8520600" cy="3168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4000" u="sng">
                <a:solidFill>
                  <a:srgbClr val="000000"/>
                </a:solidFill>
              </a:rPr>
              <a:t>Opening Circle: </a:t>
            </a:r>
            <a:r>
              <a:rPr lang="en" sz="4000">
                <a:solidFill>
                  <a:srgbClr val="000000"/>
                </a:solidFill>
              </a:rPr>
              <a:t> </a:t>
            </a:r>
            <a:br>
              <a:rPr lang="en" sz="4000">
                <a:solidFill>
                  <a:srgbClr val="000000"/>
                </a:solidFill>
              </a:rPr>
            </a:br>
            <a:r>
              <a:rPr i="1" lang="en" sz="4000">
                <a:solidFill>
                  <a:srgbClr val="000000"/>
                </a:solidFill>
              </a:rPr>
              <a:t>Whip Around </a:t>
            </a:r>
            <a:r>
              <a:rPr lang="en" sz="4000">
                <a:solidFill>
                  <a:srgbClr val="000000"/>
                </a:solidFill>
              </a:rPr>
              <a:t> </a:t>
            </a:r>
            <a:br>
              <a:rPr lang="en" sz="4000">
                <a:solidFill>
                  <a:srgbClr val="000000"/>
                </a:solidFill>
              </a:rPr>
            </a:br>
            <a:r>
              <a:rPr lang="en" sz="4000">
                <a:solidFill>
                  <a:srgbClr val="000000"/>
                </a:solidFill>
              </a:rPr>
              <a:t>What are you most excited or nervous about in preparation for our veteran interview?   </a:t>
            </a:r>
            <a:endParaRPr sz="4000">
              <a:solidFill>
                <a:srgbClr val="00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Shape 388"/>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29, 2017</a:t>
            </a:r>
            <a:endParaRPr/>
          </a:p>
        </p:txBody>
      </p:sp>
      <p:sp>
        <p:nvSpPr>
          <p:cNvPr id="389" name="Shape 389"/>
          <p:cNvSpPr txBox="1"/>
          <p:nvPr>
            <p:ph idx="1" type="subTitle"/>
          </p:nvPr>
        </p:nvSpPr>
        <p:spPr>
          <a:xfrm>
            <a:off x="311700" y="1178375"/>
            <a:ext cx="4386000" cy="3551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u="sng">
                <a:solidFill>
                  <a:srgbClr val="000000"/>
                </a:solidFill>
              </a:rPr>
              <a:t>Reading/Discussion</a:t>
            </a:r>
            <a:r>
              <a:rPr b="1" lang="en" u="sng">
                <a:solidFill>
                  <a:srgbClr val="000000"/>
                </a:solidFill>
              </a:rPr>
              <a:t>: </a:t>
            </a:r>
            <a:endParaRPr b="1" u="sng">
              <a:solidFill>
                <a:srgbClr val="000000"/>
              </a:solidFill>
            </a:endParaRPr>
          </a:p>
          <a:p>
            <a:pPr indent="0" lvl="0" marL="0">
              <a:spcBef>
                <a:spcPts val="0"/>
              </a:spcBef>
              <a:spcAft>
                <a:spcPts val="0"/>
              </a:spcAft>
              <a:buNone/>
            </a:pPr>
            <a:r>
              <a:rPr lang="en">
                <a:solidFill>
                  <a:srgbClr val="000000"/>
                </a:solidFill>
              </a:rPr>
              <a:t> </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What does this quote mean to you?</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How does it apply to our preparation for the veterans interview?   </a:t>
            </a:r>
            <a:endParaRPr>
              <a:solidFill>
                <a:srgbClr val="000000"/>
              </a:solidFill>
            </a:endParaRPr>
          </a:p>
        </p:txBody>
      </p:sp>
      <p:pic>
        <p:nvPicPr>
          <p:cNvPr id="390" name="Shape 390"/>
          <p:cNvPicPr preferRelativeResize="0"/>
          <p:nvPr/>
        </p:nvPicPr>
        <p:blipFill>
          <a:blip r:embed="rId3">
            <a:alphaModFix/>
          </a:blip>
          <a:stretch>
            <a:fillRect/>
          </a:stretch>
        </p:blipFill>
        <p:spPr>
          <a:xfrm>
            <a:off x="4856875" y="1178375"/>
            <a:ext cx="4134726" cy="3662574"/>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Shape 395"/>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29, 2017</a:t>
            </a:r>
            <a:endParaRPr/>
          </a:p>
        </p:txBody>
      </p:sp>
      <p:sp>
        <p:nvSpPr>
          <p:cNvPr id="396" name="Shape 396"/>
          <p:cNvSpPr txBox="1"/>
          <p:nvPr>
            <p:ph idx="1" type="subTitle"/>
          </p:nvPr>
        </p:nvSpPr>
        <p:spPr>
          <a:xfrm>
            <a:off x="311700" y="1433175"/>
            <a:ext cx="3972000" cy="1719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6000" u="sng">
                <a:solidFill>
                  <a:srgbClr val="000000"/>
                </a:solidFill>
              </a:rPr>
              <a:t>Initiative:</a:t>
            </a:r>
            <a:endParaRPr b="1" sz="6000" u="sng">
              <a:solidFill>
                <a:srgbClr val="000000"/>
              </a:solidFill>
            </a:endParaRPr>
          </a:p>
          <a:p>
            <a:pPr indent="-482600" lvl="0" marL="457200" rtl="0">
              <a:spcBef>
                <a:spcPts val="0"/>
              </a:spcBef>
              <a:spcAft>
                <a:spcPts val="0"/>
              </a:spcAft>
              <a:buClr>
                <a:srgbClr val="000000"/>
              </a:buClr>
              <a:buSzPts val="4000"/>
              <a:buAutoNum type="arabicPeriod"/>
            </a:pPr>
            <a:r>
              <a:rPr lang="en" sz="4000">
                <a:solidFill>
                  <a:srgbClr val="000000"/>
                </a:solidFill>
              </a:rPr>
              <a:t> Let’s practice!</a:t>
            </a:r>
            <a:endParaRPr sz="4000">
              <a:solidFill>
                <a:srgbClr val="000000"/>
              </a:solidFill>
            </a:endParaRPr>
          </a:p>
          <a:p>
            <a:pPr indent="-482600" lvl="0" marL="457200" rtl="0">
              <a:spcBef>
                <a:spcPts val="0"/>
              </a:spcBef>
              <a:spcAft>
                <a:spcPts val="0"/>
              </a:spcAft>
              <a:buClr>
                <a:srgbClr val="000000"/>
              </a:buClr>
              <a:buSzPts val="4000"/>
              <a:buAutoNum type="arabicPeriod"/>
            </a:pPr>
            <a:r>
              <a:rPr lang="en" sz="4000">
                <a:solidFill>
                  <a:srgbClr val="000000"/>
                </a:solidFill>
              </a:rPr>
              <a:t>Role play! </a:t>
            </a:r>
            <a:r>
              <a:rPr lang="en"/>
              <a:t> </a:t>
            </a:r>
            <a:endParaRPr/>
          </a:p>
          <a:p>
            <a:pPr indent="0" lvl="0" marL="0" algn="l">
              <a:spcBef>
                <a:spcPts val="0"/>
              </a:spcBef>
              <a:spcAft>
                <a:spcPts val="0"/>
              </a:spcAft>
              <a:buNone/>
            </a:pPr>
            <a:r>
              <a:t/>
            </a:r>
            <a:endParaRPr/>
          </a:p>
          <a:p>
            <a:pPr indent="0" lvl="0" marL="0" rtl="0">
              <a:spcBef>
                <a:spcPts val="0"/>
              </a:spcBef>
              <a:spcAft>
                <a:spcPts val="0"/>
              </a:spcAft>
              <a:buNone/>
            </a:pPr>
            <a:r>
              <a:rPr lang="en"/>
              <a:t>  </a:t>
            </a:r>
            <a:endParaRPr/>
          </a:p>
        </p:txBody>
      </p:sp>
      <p:pic>
        <p:nvPicPr>
          <p:cNvPr id="397" name="Shape 397"/>
          <p:cNvPicPr preferRelativeResize="0"/>
          <p:nvPr/>
        </p:nvPicPr>
        <p:blipFill>
          <a:blip r:embed="rId3">
            <a:alphaModFix/>
          </a:blip>
          <a:stretch>
            <a:fillRect/>
          </a:stretch>
        </p:blipFill>
        <p:spPr>
          <a:xfrm>
            <a:off x="5304975" y="1433175"/>
            <a:ext cx="3325925" cy="320075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1" name="Shape 401"/>
        <p:cNvGrpSpPr/>
        <p:nvPr/>
      </p:nvGrpSpPr>
      <p:grpSpPr>
        <a:xfrm>
          <a:off x="0" y="0"/>
          <a:ext cx="0" cy="0"/>
          <a:chOff x="0" y="0"/>
          <a:chExt cx="0" cy="0"/>
        </a:xfrm>
      </p:grpSpPr>
      <p:sp>
        <p:nvSpPr>
          <p:cNvPr id="402" name="Shape 402"/>
          <p:cNvSpPr txBox="1"/>
          <p:nvPr>
            <p:ph type="ctrTitle"/>
          </p:nvPr>
        </p:nvSpPr>
        <p:spPr>
          <a:xfrm>
            <a:off x="3124825" y="345675"/>
            <a:ext cx="57075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March 29, 2017</a:t>
            </a:r>
            <a:endParaRPr/>
          </a:p>
        </p:txBody>
      </p:sp>
      <p:sp>
        <p:nvSpPr>
          <p:cNvPr id="403" name="Shape 403"/>
          <p:cNvSpPr txBox="1"/>
          <p:nvPr>
            <p:ph idx="1" type="subTitle"/>
          </p:nvPr>
        </p:nvSpPr>
        <p:spPr>
          <a:xfrm>
            <a:off x="311700" y="1128375"/>
            <a:ext cx="8144100" cy="1878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4000" u="sng">
                <a:solidFill>
                  <a:srgbClr val="000000"/>
                </a:solidFill>
              </a:rPr>
              <a:t>Debrief:  </a:t>
            </a:r>
            <a:endParaRPr b="1" sz="4000" u="sng">
              <a:solidFill>
                <a:srgbClr val="000000"/>
              </a:solidFill>
            </a:endParaRPr>
          </a:p>
          <a:p>
            <a:pPr indent="0" lvl="0" marL="0" rtl="0">
              <a:spcBef>
                <a:spcPts val="0"/>
              </a:spcBef>
              <a:spcAft>
                <a:spcPts val="0"/>
              </a:spcAft>
              <a:buNone/>
            </a:pPr>
            <a:r>
              <a:rPr i="1" lang="en">
                <a:solidFill>
                  <a:srgbClr val="000000"/>
                </a:solidFill>
              </a:rPr>
              <a:t>Fist to Five </a:t>
            </a:r>
            <a:br>
              <a:rPr lang="en">
                <a:solidFill>
                  <a:srgbClr val="000000"/>
                </a:solidFill>
              </a:rPr>
            </a:br>
            <a:r>
              <a:rPr lang="en">
                <a:solidFill>
                  <a:srgbClr val="000000"/>
                </a:solidFill>
              </a:rPr>
              <a:t>Do you feel more confident now that we have practiced greeting and the interview process?</a:t>
            </a:r>
            <a:r>
              <a:rPr lang="en">
                <a:solidFill>
                  <a:srgbClr val="000000"/>
                </a:solidFill>
              </a:rPr>
              <a:t>  </a:t>
            </a:r>
            <a:endParaRPr>
              <a:solidFill>
                <a:srgbClr val="000000"/>
              </a:solidFill>
            </a:endParaRPr>
          </a:p>
        </p:txBody>
      </p:sp>
      <p:pic>
        <p:nvPicPr>
          <p:cNvPr id="404" name="Shape 404"/>
          <p:cNvPicPr preferRelativeResize="0"/>
          <p:nvPr/>
        </p:nvPicPr>
        <p:blipFill>
          <a:blip r:embed="rId3">
            <a:alphaModFix/>
          </a:blip>
          <a:stretch>
            <a:fillRect/>
          </a:stretch>
        </p:blipFill>
        <p:spPr>
          <a:xfrm>
            <a:off x="541425" y="3382875"/>
            <a:ext cx="8290900" cy="1219200"/>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Shape 409"/>
          <p:cNvSpPr txBox="1"/>
          <p:nvPr>
            <p:ph type="ctrTitle"/>
          </p:nvPr>
        </p:nvSpPr>
        <p:spPr>
          <a:xfrm>
            <a:off x="876100" y="345675"/>
            <a:ext cx="79563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Friday, </a:t>
            </a:r>
            <a:r>
              <a:rPr lang="en"/>
              <a:t>March 24, 2017</a:t>
            </a:r>
            <a:endParaRPr/>
          </a:p>
        </p:txBody>
      </p:sp>
      <p:sp>
        <p:nvSpPr>
          <p:cNvPr id="410" name="Shape 410"/>
          <p:cNvSpPr txBox="1"/>
          <p:nvPr>
            <p:ph idx="1" type="subTitle"/>
          </p:nvPr>
        </p:nvSpPr>
        <p:spPr>
          <a:xfrm>
            <a:off x="247200" y="1225400"/>
            <a:ext cx="8520600" cy="3763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4000" u="sng">
                <a:solidFill>
                  <a:srgbClr val="000000"/>
                </a:solidFill>
              </a:rPr>
              <a:t>Options:</a:t>
            </a:r>
            <a:endParaRPr b="1" sz="4000" u="sng">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Veteran Interviews (conduct your interview)</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Debrief your interview (see the next slide), including thank you notes for your veteran.</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Production</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Magazine Cover Drawings</a:t>
            </a:r>
            <a:endParaRPr>
              <a:solidFill>
                <a:srgbClr val="000000"/>
              </a:solidFill>
            </a:endParaRPr>
          </a:p>
          <a:p>
            <a:pPr indent="-406400" lvl="0" marL="457200" rtl="0" algn="l">
              <a:spcBef>
                <a:spcPts val="0"/>
              </a:spcBef>
              <a:spcAft>
                <a:spcPts val="0"/>
              </a:spcAft>
              <a:buClr>
                <a:srgbClr val="000000"/>
              </a:buClr>
              <a:buSzPts val="2800"/>
              <a:buAutoNum type="arabicPeriod"/>
            </a:pPr>
            <a:r>
              <a:rPr lang="en">
                <a:solidFill>
                  <a:srgbClr val="000000"/>
                </a:solidFill>
              </a:rPr>
              <a:t>Initiative of your choice or continue practicing your interview process.</a:t>
            </a:r>
            <a:endParaRPr>
              <a:solidFill>
                <a:srgbClr val="000000"/>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Shape 415"/>
          <p:cNvSpPr txBox="1"/>
          <p:nvPr>
            <p:ph idx="1" type="subTitle"/>
          </p:nvPr>
        </p:nvSpPr>
        <p:spPr>
          <a:xfrm>
            <a:off x="311700" y="1433175"/>
            <a:ext cx="8520600" cy="3168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4500" u="sng">
                <a:solidFill>
                  <a:srgbClr val="000000"/>
                </a:solidFill>
              </a:rPr>
              <a:t>Debrief of Interview:</a:t>
            </a:r>
            <a:endParaRPr b="1" sz="4500" u="sng">
              <a:solidFill>
                <a:srgbClr val="000000"/>
              </a:solidFill>
            </a:endParaRPr>
          </a:p>
          <a:p>
            <a:pPr indent="-355600" lvl="0" marL="457200" rtl="0" algn="l">
              <a:spcBef>
                <a:spcPts val="0"/>
              </a:spcBef>
              <a:spcAft>
                <a:spcPts val="0"/>
              </a:spcAft>
              <a:buClr>
                <a:srgbClr val="000000"/>
              </a:buClr>
              <a:buSzPts val="2000"/>
              <a:buAutoNum type="arabicPeriod"/>
            </a:pPr>
            <a:r>
              <a:rPr lang="en" sz="2000">
                <a:solidFill>
                  <a:srgbClr val="000000"/>
                </a:solidFill>
              </a:rPr>
              <a:t>What did you find most interesting?  Shocking? Surprising?</a:t>
            </a:r>
            <a:endParaRPr sz="2000">
              <a:solidFill>
                <a:srgbClr val="000000"/>
              </a:solidFill>
            </a:endParaRPr>
          </a:p>
          <a:p>
            <a:pPr indent="-355600" lvl="0" marL="457200" rtl="0" algn="l">
              <a:spcBef>
                <a:spcPts val="0"/>
              </a:spcBef>
              <a:spcAft>
                <a:spcPts val="0"/>
              </a:spcAft>
              <a:buClr>
                <a:srgbClr val="000000"/>
              </a:buClr>
              <a:buSzPts val="2000"/>
              <a:buAutoNum type="arabicPeriod"/>
            </a:pPr>
            <a:r>
              <a:rPr lang="en" sz="2000">
                <a:solidFill>
                  <a:srgbClr val="000000"/>
                </a:solidFill>
              </a:rPr>
              <a:t>Is there anything you want to know more about now?</a:t>
            </a:r>
            <a:endParaRPr sz="2000">
              <a:solidFill>
                <a:srgbClr val="000000"/>
              </a:solidFill>
            </a:endParaRPr>
          </a:p>
          <a:p>
            <a:pPr indent="-355600" lvl="0" marL="457200" rtl="0" algn="l">
              <a:spcBef>
                <a:spcPts val="0"/>
              </a:spcBef>
              <a:spcAft>
                <a:spcPts val="0"/>
              </a:spcAft>
              <a:buClr>
                <a:srgbClr val="000000"/>
              </a:buClr>
              <a:buSzPts val="2000"/>
              <a:buAutoNum type="arabicPeriod"/>
            </a:pPr>
            <a:r>
              <a:rPr lang="en" sz="2000">
                <a:solidFill>
                  <a:srgbClr val="000000"/>
                </a:solidFill>
              </a:rPr>
              <a:t>What ideas do you have for writing the biography that will make it interesting and honor the story of our veteran?</a:t>
            </a:r>
            <a:endParaRPr sz="2000">
              <a:solidFill>
                <a:srgbClr val="000000"/>
              </a:solidFill>
            </a:endParaRPr>
          </a:p>
          <a:p>
            <a:pPr indent="-355600" lvl="0" marL="457200" rtl="0" algn="l">
              <a:spcBef>
                <a:spcPts val="0"/>
              </a:spcBef>
              <a:spcAft>
                <a:spcPts val="0"/>
              </a:spcAft>
              <a:buClr>
                <a:srgbClr val="000000"/>
              </a:buClr>
              <a:buSzPts val="2000"/>
              <a:buAutoNum type="arabicPeriod"/>
            </a:pPr>
            <a:r>
              <a:rPr lang="en" sz="2000">
                <a:solidFill>
                  <a:srgbClr val="000000"/>
                </a:solidFill>
              </a:rPr>
              <a:t>Were there any topics our veteran discussed that could be used as our feature story?  If so, what?  </a:t>
            </a:r>
            <a:endParaRPr sz="2000">
              <a:solidFill>
                <a:srgbClr val="000000"/>
              </a:solidFill>
            </a:endParaRPr>
          </a:p>
          <a:p>
            <a:pPr indent="-355600" lvl="0" marL="457200" rtl="0" algn="l">
              <a:spcBef>
                <a:spcPts val="0"/>
              </a:spcBef>
              <a:spcAft>
                <a:spcPts val="0"/>
              </a:spcAft>
              <a:buClr>
                <a:srgbClr val="000000"/>
              </a:buClr>
              <a:buSzPts val="2000"/>
              <a:buAutoNum type="arabicPeriod"/>
            </a:pPr>
            <a:r>
              <a:rPr lang="en" sz="2000">
                <a:solidFill>
                  <a:srgbClr val="000000"/>
                </a:solidFill>
              </a:rPr>
              <a:t>How can we make our feature story interesting and add more than just text?</a:t>
            </a:r>
            <a:endParaRPr sz="2000">
              <a:solidFill>
                <a:srgbClr val="000000"/>
              </a:solidFill>
            </a:endParaRPr>
          </a:p>
        </p:txBody>
      </p:sp>
      <p:sp>
        <p:nvSpPr>
          <p:cNvPr id="416" name="Shape 416"/>
          <p:cNvSpPr txBox="1"/>
          <p:nvPr>
            <p:ph type="ctrTitle"/>
          </p:nvPr>
        </p:nvSpPr>
        <p:spPr>
          <a:xfrm>
            <a:off x="876100" y="345675"/>
            <a:ext cx="79563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a:t>Friday, March 31, 2017</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descr="The Vietnam War marked a time of social unrest that divided our nation like never before. Service members returning home with physical and emotional scars were greeted with an unprecedented level of disrespect and dishonor. The courage and sacrifice of our veterans cannot be overstated. When you encounter them, thank them for their service. You never know how powerful those words may be. Find your moment at www.Moments.org." id="126" name="Shape 126" title="Thank You For Your Service (A Moment of Truth)">
            <a:hlinkClick r:id="rId3"/>
          </p:cNvPr>
          <p:cNvSpPr/>
          <p:nvPr/>
        </p:nvSpPr>
        <p:spPr>
          <a:xfrm>
            <a:off x="1347713" y="77200"/>
            <a:ext cx="6448576" cy="4836450"/>
          </a:xfrm>
          <a:prstGeom prst="rect">
            <a:avLst/>
          </a:prstGeom>
          <a:blipFill>
            <a:blip r:embed="rId4">
              <a:alphaModFix/>
            </a:blip>
            <a:stretch>
              <a:fillRect/>
            </a:stretch>
          </a:blipFill>
          <a:ln>
            <a:noFill/>
          </a:ln>
        </p:spPr>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Shape 421"/>
          <p:cNvSpPr txBox="1"/>
          <p:nvPr>
            <p:ph type="ctrTitle"/>
          </p:nvPr>
        </p:nvSpPr>
        <p:spPr>
          <a:xfrm>
            <a:off x="311800" y="345675"/>
            <a:ext cx="8520600" cy="719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t>Wednesday March 29-31</a:t>
            </a:r>
            <a:r>
              <a:rPr lang="en" sz="3600"/>
              <a:t>, 2017</a:t>
            </a:r>
            <a:endParaRPr sz="3600"/>
          </a:p>
        </p:txBody>
      </p:sp>
      <p:sp>
        <p:nvSpPr>
          <p:cNvPr id="422" name="Shape 422"/>
          <p:cNvSpPr txBox="1"/>
          <p:nvPr>
            <p:ph idx="1" type="subTitle"/>
          </p:nvPr>
        </p:nvSpPr>
        <p:spPr>
          <a:xfrm>
            <a:off x="148600" y="996800"/>
            <a:ext cx="8695500" cy="3763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u="sng">
                <a:solidFill>
                  <a:srgbClr val="000000"/>
                </a:solidFill>
              </a:rPr>
              <a:t>By the end of this week, CREWs should have completed:</a:t>
            </a:r>
            <a:endParaRPr b="1" sz="4000" u="sng">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Veteran Interviews (conduct your interview)</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Get your veteran to sign the copyright form on the shared folder. If they left already, contact them for address to mail it along with thank you card.</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Debrief your interview (see the next slide), including thank you notes for your veteran.</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Thank you letters for your veteran (</a:t>
            </a:r>
            <a:r>
              <a:rPr lang="en" sz="1600">
                <a:solidFill>
                  <a:srgbClr val="000000"/>
                </a:solidFill>
              </a:rPr>
              <a:t>individual</a:t>
            </a:r>
            <a:r>
              <a:rPr lang="en" sz="1600">
                <a:solidFill>
                  <a:srgbClr val="000000"/>
                </a:solidFill>
              </a:rPr>
              <a:t> or one per class depending on time)</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Discuss with your class what feature story you want to do. You can pick/add to the list.</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Production will start after spring break on April 20th. Make sure students are backing up their work on a shared google drive or schoology before break.</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Magazine Cover Drawings (students submit drawing possibilities)</a:t>
            </a:r>
            <a:endParaRPr sz="1600">
              <a:solidFill>
                <a:srgbClr val="000000"/>
              </a:solidFill>
            </a:endParaRPr>
          </a:p>
          <a:p>
            <a:pPr indent="-330200" lvl="0" marL="457200" rtl="0" algn="l">
              <a:spcBef>
                <a:spcPts val="0"/>
              </a:spcBef>
              <a:spcAft>
                <a:spcPts val="0"/>
              </a:spcAft>
              <a:buClr>
                <a:srgbClr val="000000"/>
              </a:buClr>
              <a:buSzPts val="1600"/>
              <a:buAutoNum type="arabicPeriod"/>
            </a:pPr>
            <a:r>
              <a:rPr lang="en" sz="1600">
                <a:solidFill>
                  <a:srgbClr val="000000"/>
                </a:solidFill>
              </a:rPr>
              <a:t>Initiative</a:t>
            </a:r>
            <a:r>
              <a:rPr lang="en" sz="1600">
                <a:solidFill>
                  <a:srgbClr val="000000"/>
                </a:solidFill>
              </a:rPr>
              <a:t>s</a:t>
            </a:r>
            <a:r>
              <a:rPr lang="en" sz="1600">
                <a:solidFill>
                  <a:srgbClr val="000000"/>
                </a:solidFill>
              </a:rPr>
              <a:t> of your choice or continue practicing your interview process.</a:t>
            </a:r>
            <a:endParaRPr sz="1600">
              <a:solidFill>
                <a:srgbClr val="000000"/>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Shape 427"/>
          <p:cNvSpPr txBox="1"/>
          <p:nvPr>
            <p:ph type="title"/>
          </p:nvPr>
        </p:nvSpPr>
        <p:spPr>
          <a:xfrm>
            <a:off x="311700" y="140225"/>
            <a:ext cx="8520600" cy="5727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sz="3600">
                <a:latin typeface="Fredericka the Great"/>
                <a:ea typeface="Fredericka the Great"/>
                <a:cs typeface="Fredericka the Great"/>
                <a:sym typeface="Fredericka the Great"/>
              </a:rPr>
              <a:t>Thank You Note Guide</a:t>
            </a:r>
            <a:endParaRPr sz="3600">
              <a:latin typeface="Fredericka the Great"/>
              <a:ea typeface="Fredericka the Great"/>
              <a:cs typeface="Fredericka the Great"/>
              <a:sym typeface="Fredericka the Great"/>
            </a:endParaRPr>
          </a:p>
        </p:txBody>
      </p:sp>
      <p:sp>
        <p:nvSpPr>
          <p:cNvPr id="428" name="Shape 428"/>
          <p:cNvSpPr txBox="1"/>
          <p:nvPr>
            <p:ph idx="1" type="body"/>
          </p:nvPr>
        </p:nvSpPr>
        <p:spPr>
          <a:xfrm>
            <a:off x="79950" y="712925"/>
            <a:ext cx="89841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Clr>
                <a:srgbClr val="000000"/>
              </a:buClr>
              <a:buSzPts val="1800"/>
              <a:buChar char="❏"/>
            </a:pPr>
            <a:r>
              <a:rPr lang="en">
                <a:solidFill>
                  <a:srgbClr val="000000"/>
                </a:solidFill>
              </a:rPr>
              <a:t>Write a thank you note for your veteran and include the following:</a:t>
            </a:r>
            <a:endParaRPr>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Open your letter with their name.</a:t>
            </a:r>
            <a:r>
              <a:rPr lang="en" sz="1800">
                <a:solidFill>
                  <a:srgbClr val="000000"/>
                </a:solidFill>
              </a:rPr>
              <a:t> Ex: “Dear Mr. Smith,”</a:t>
            </a:r>
            <a:endParaRPr sz="1800">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Thank them for coming to school and interviewing for with your CREW</a:t>
            </a:r>
            <a:endParaRPr b="1" sz="1800">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Tell them what part of their interview you like hearing about or a story you found the most interesting.</a:t>
            </a:r>
            <a:r>
              <a:rPr lang="en" sz="1800">
                <a:solidFill>
                  <a:srgbClr val="000000"/>
                </a:solidFill>
              </a:rPr>
              <a:t> Ex: “I especially like hearing the story about….”</a:t>
            </a:r>
            <a:endParaRPr sz="1800">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Tell them your CREW’s plan in creating the magazine. Briefly explain the process and how their interview is going to be used to create an awesome product.</a:t>
            </a:r>
            <a:r>
              <a:rPr lang="en" sz="1800">
                <a:solidFill>
                  <a:srgbClr val="000000"/>
                </a:solidFill>
              </a:rPr>
              <a:t> Ex: “We will use your story to create…”</a:t>
            </a:r>
            <a:endParaRPr sz="1800">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Invite them to the Celebration of Learning on May 30th at 8:30 am.</a:t>
            </a:r>
            <a:r>
              <a:rPr lang="en" sz="1800">
                <a:solidFill>
                  <a:srgbClr val="000000"/>
                </a:solidFill>
              </a:rPr>
              <a:t> Ex: “We look forward to seeing you on ….”</a:t>
            </a:r>
            <a:endParaRPr sz="1800">
              <a:solidFill>
                <a:srgbClr val="000000"/>
              </a:solidFill>
            </a:endParaRPr>
          </a:p>
          <a:p>
            <a:pPr indent="-342900" lvl="1" marL="914400" rtl="0">
              <a:spcBef>
                <a:spcPts val="0"/>
              </a:spcBef>
              <a:spcAft>
                <a:spcPts val="0"/>
              </a:spcAft>
              <a:buClr>
                <a:srgbClr val="000000"/>
              </a:buClr>
              <a:buSzPts val="1800"/>
              <a:buChar char="❏"/>
            </a:pPr>
            <a:r>
              <a:rPr b="1" lang="en" sz="1800">
                <a:solidFill>
                  <a:srgbClr val="000000"/>
                </a:solidFill>
              </a:rPr>
              <a:t>Thank them for their service to our country!</a:t>
            </a:r>
            <a:endParaRPr b="1" sz="1800">
              <a:solidFill>
                <a:srgbClr val="000000"/>
              </a:solidFill>
            </a:endParaRPr>
          </a:p>
          <a:p>
            <a:pPr indent="-342900" lvl="1" marL="914400">
              <a:spcBef>
                <a:spcPts val="0"/>
              </a:spcBef>
              <a:spcAft>
                <a:spcPts val="0"/>
              </a:spcAft>
              <a:buClr>
                <a:srgbClr val="000000"/>
              </a:buClr>
              <a:buSzPts val="1800"/>
              <a:buChar char="❏"/>
            </a:pPr>
            <a:r>
              <a:rPr b="1" lang="en" sz="1800">
                <a:solidFill>
                  <a:srgbClr val="000000"/>
                </a:solidFill>
              </a:rPr>
              <a:t>End your letter with your name.</a:t>
            </a:r>
            <a:r>
              <a:rPr lang="en" sz="1800">
                <a:solidFill>
                  <a:srgbClr val="000000"/>
                </a:solidFill>
              </a:rPr>
              <a:t> Ex: “Sincerely,...” </a:t>
            </a:r>
            <a:endParaRPr sz="18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type="title"/>
          </p:nvPr>
        </p:nvSpPr>
        <p:spPr>
          <a:xfrm>
            <a:off x="55800" y="214725"/>
            <a:ext cx="88365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2400">
                <a:solidFill>
                  <a:srgbClr val="000000"/>
                </a:solidFill>
                <a:latin typeface="Special Elite"/>
                <a:ea typeface="Special Elite"/>
                <a:cs typeface="Special Elite"/>
                <a:sym typeface="Special Elite"/>
              </a:rPr>
              <a:t>Initiative:</a:t>
            </a:r>
            <a:r>
              <a:rPr b="1" lang="en" sz="3600">
                <a:solidFill>
                  <a:srgbClr val="000000"/>
                </a:solidFill>
                <a:latin typeface="Special Elite"/>
                <a:ea typeface="Special Elite"/>
                <a:cs typeface="Special Elite"/>
                <a:sym typeface="Special Elite"/>
              </a:rPr>
              <a:t> A Moment of Truth Video 2:30</a:t>
            </a:r>
            <a:endParaRPr sz="3600">
              <a:solidFill>
                <a:srgbClr val="000000"/>
              </a:solidFill>
              <a:latin typeface="Special Elite"/>
              <a:ea typeface="Special Elite"/>
              <a:cs typeface="Special Elite"/>
              <a:sym typeface="Special Elite"/>
            </a:endParaRPr>
          </a:p>
        </p:txBody>
      </p:sp>
      <p:sp>
        <p:nvSpPr>
          <p:cNvPr id="132" name="Shape 132"/>
          <p:cNvSpPr txBox="1"/>
          <p:nvPr>
            <p:ph idx="1" type="body"/>
          </p:nvPr>
        </p:nvSpPr>
        <p:spPr>
          <a:xfrm>
            <a:off x="311700" y="1152475"/>
            <a:ext cx="8520600" cy="3811800"/>
          </a:xfrm>
          <a:prstGeom prst="rect">
            <a:avLst/>
          </a:prstGeom>
          <a:solidFill>
            <a:srgbClr val="FFF2CC"/>
          </a:solidFill>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en" sz="2400">
                <a:solidFill>
                  <a:srgbClr val="000000"/>
                </a:solidFill>
                <a:latin typeface="Playfair Display"/>
                <a:ea typeface="Playfair Display"/>
                <a:cs typeface="Playfair Display"/>
                <a:sym typeface="Playfair Display"/>
              </a:rPr>
              <a:t>Stir then Steer Protocol</a:t>
            </a:r>
            <a:endParaRPr sz="2400">
              <a:solidFill>
                <a:srgbClr val="000000"/>
              </a:solidFill>
              <a:latin typeface="Playfair Display"/>
              <a:ea typeface="Playfair Display"/>
              <a:cs typeface="Playfair Display"/>
              <a:sym typeface="Playfair Display"/>
            </a:endParaRPr>
          </a:p>
          <a:p>
            <a:pPr indent="-349250" lvl="0" marL="457200" rtl="0">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What emotions and/or feelings did you experience during the video?</a:t>
            </a:r>
            <a:endParaRPr sz="1900">
              <a:solidFill>
                <a:srgbClr val="000000"/>
              </a:solidFill>
              <a:latin typeface="Playfair Display"/>
              <a:ea typeface="Playfair Display"/>
              <a:cs typeface="Playfair Display"/>
              <a:sym typeface="Playfair Display"/>
            </a:endParaRPr>
          </a:p>
          <a:p>
            <a:pPr indent="-349250" lvl="0" marL="457200" rtl="0">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What emotions do you think the vietnam veteran was experiencing?</a:t>
            </a:r>
            <a:endParaRPr sz="1900">
              <a:solidFill>
                <a:srgbClr val="000000"/>
              </a:solidFill>
              <a:latin typeface="Playfair Display"/>
              <a:ea typeface="Playfair Display"/>
              <a:cs typeface="Playfair Display"/>
              <a:sym typeface="Playfair Display"/>
            </a:endParaRPr>
          </a:p>
          <a:p>
            <a:pPr indent="-349250" lvl="0" marL="457200" rtl="0">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Our Expedition this year is “choices.”  What do you think the tie-in could be?</a:t>
            </a:r>
            <a:endParaRPr sz="1900">
              <a:solidFill>
                <a:srgbClr val="000000"/>
              </a:solidFill>
              <a:latin typeface="Playfair Display"/>
              <a:ea typeface="Playfair Display"/>
              <a:cs typeface="Playfair Display"/>
              <a:sym typeface="Playfair Display"/>
            </a:endParaRPr>
          </a:p>
          <a:p>
            <a:pPr indent="-349250" lvl="0" marL="457200" rtl="0">
              <a:lnSpc>
                <a:spcPct val="100000"/>
              </a:lnSpc>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 If we were able to get veterans to come in and work with us, what would you ask them?  Would it be worth it?  </a:t>
            </a:r>
            <a:endParaRPr sz="1900">
              <a:solidFill>
                <a:srgbClr val="000000"/>
              </a:solidFill>
              <a:latin typeface="Playfair Display"/>
              <a:ea typeface="Playfair Display"/>
              <a:cs typeface="Playfair Display"/>
              <a:sym typeface="Playfair Display"/>
            </a:endParaRPr>
          </a:p>
          <a:p>
            <a:pPr indent="-349250" lvl="0" marL="457200" rtl="0">
              <a:lnSpc>
                <a:spcPct val="100000"/>
              </a:lnSpc>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What have you learned in ELA about conflicts that we’ve been involved in?  Are there commonalities that you have discovered about WW2, Vietnam, Korea, Persian Gulf War, War on Terror?  </a:t>
            </a:r>
            <a:endParaRPr sz="1900">
              <a:solidFill>
                <a:srgbClr val="000000"/>
              </a:solidFill>
              <a:latin typeface="Playfair Display"/>
              <a:ea typeface="Playfair Display"/>
              <a:cs typeface="Playfair Display"/>
              <a:sym typeface="Playfair Display"/>
            </a:endParaRPr>
          </a:p>
          <a:p>
            <a:pPr indent="-349250" lvl="0" marL="457200" rtl="0">
              <a:lnSpc>
                <a:spcPct val="100000"/>
              </a:lnSpc>
              <a:spcBef>
                <a:spcPts val="0"/>
              </a:spcBef>
              <a:spcAft>
                <a:spcPts val="0"/>
              </a:spcAft>
              <a:buClr>
                <a:srgbClr val="000000"/>
              </a:buClr>
              <a:buSzPts val="1900"/>
              <a:buFont typeface="Playfair Display"/>
              <a:buAutoNum type="arabicPeriod"/>
            </a:pPr>
            <a:r>
              <a:rPr lang="en" sz="1900">
                <a:solidFill>
                  <a:srgbClr val="000000"/>
                </a:solidFill>
                <a:latin typeface="Playfair Display"/>
                <a:ea typeface="Playfair Display"/>
                <a:cs typeface="Playfair Display"/>
                <a:sym typeface="Playfair Display"/>
              </a:rPr>
              <a:t>What do you think might be SIMILAR and/or DIFFERENT about veterans that you may encounter from each of these conflicts?</a:t>
            </a:r>
            <a:endParaRPr sz="1900">
              <a:solidFill>
                <a:srgbClr val="000000"/>
              </a:solidFill>
              <a:latin typeface="Playfair Display"/>
              <a:ea typeface="Playfair Display"/>
              <a:cs typeface="Playfair Display"/>
              <a:sym typeface="Playfair Display"/>
            </a:endParaRPr>
          </a:p>
          <a:p>
            <a:pPr indent="0" lvl="0" marL="0" rtl="0">
              <a:lnSpc>
                <a:spcPct val="100000"/>
              </a:lnSpc>
              <a:spcBef>
                <a:spcPts val="600"/>
              </a:spcBef>
              <a:spcAft>
                <a:spcPts val="0"/>
              </a:spcAft>
              <a:buNone/>
            </a:pPr>
            <a:r>
              <a:t/>
            </a:r>
            <a:endParaRPr sz="1900">
              <a:solidFill>
                <a:srgbClr val="000000"/>
              </a:solidFill>
              <a:latin typeface="Playfair Display"/>
              <a:ea typeface="Playfair Display"/>
              <a:cs typeface="Playfair Display"/>
              <a:sym typeface="Playfair Display"/>
            </a:endParaRPr>
          </a:p>
          <a:p>
            <a:pPr indent="0" lvl="0" marL="0">
              <a:spcBef>
                <a:spcPts val="0"/>
              </a:spcBef>
              <a:spcAft>
                <a:spcPts val="1600"/>
              </a:spcAft>
              <a:buNone/>
            </a:pPr>
            <a:r>
              <a:t/>
            </a:r>
            <a:endParaRPr sz="1900">
              <a:solidFill>
                <a:srgbClr val="000000"/>
              </a:solidFill>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311700" y="83250"/>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73763"/>
                </a:solidFill>
                <a:latin typeface="Chelsea Market"/>
                <a:ea typeface="Chelsea Market"/>
                <a:cs typeface="Chelsea Market"/>
                <a:sym typeface="Chelsea Market"/>
              </a:rPr>
              <a:t>Spring Case Study:  Revealed!</a:t>
            </a:r>
            <a:endParaRPr>
              <a:solidFill>
                <a:srgbClr val="073763"/>
              </a:solidFill>
              <a:latin typeface="Chelsea Market"/>
              <a:ea typeface="Chelsea Market"/>
              <a:cs typeface="Chelsea Market"/>
              <a:sym typeface="Chelsea Market"/>
            </a:endParaRPr>
          </a:p>
        </p:txBody>
      </p:sp>
      <p:sp>
        <p:nvSpPr>
          <p:cNvPr id="138" name="Shape 138"/>
          <p:cNvSpPr txBox="1"/>
          <p:nvPr>
            <p:ph idx="1" type="body"/>
          </p:nvPr>
        </p:nvSpPr>
        <p:spPr>
          <a:xfrm>
            <a:off x="242400" y="781800"/>
            <a:ext cx="8676300" cy="37926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Clr>
                <a:srgbClr val="660000"/>
              </a:buClr>
              <a:buSzPts val="2400"/>
              <a:buFont typeface="Happy Monkey"/>
              <a:buChar char="●"/>
            </a:pPr>
            <a:r>
              <a:rPr lang="en" sz="2400">
                <a:solidFill>
                  <a:srgbClr val="660000"/>
                </a:solidFill>
                <a:highlight>
                  <a:srgbClr val="FFFFFF"/>
                </a:highlight>
                <a:latin typeface="Happy Monkey"/>
                <a:ea typeface="Happy Monkey"/>
                <a:cs typeface="Happy Monkey"/>
                <a:sym typeface="Happy Monkey"/>
              </a:rPr>
              <a:t>7th grade students will be collaborating in a Veterans Case Study.  </a:t>
            </a:r>
            <a:endParaRPr sz="2400">
              <a:solidFill>
                <a:srgbClr val="660000"/>
              </a:solidFill>
              <a:highlight>
                <a:srgbClr val="FFFFFF"/>
              </a:highlight>
              <a:latin typeface="Happy Monkey"/>
              <a:ea typeface="Happy Monkey"/>
              <a:cs typeface="Happy Monkey"/>
              <a:sym typeface="Happy Monkey"/>
            </a:endParaRPr>
          </a:p>
          <a:p>
            <a:pPr indent="-381000" lvl="0" marL="457200" rtl="0">
              <a:spcBef>
                <a:spcPts val="0"/>
              </a:spcBef>
              <a:spcAft>
                <a:spcPts val="0"/>
              </a:spcAft>
              <a:buClr>
                <a:srgbClr val="660000"/>
              </a:buClr>
              <a:buSzPts val="2400"/>
              <a:buFont typeface="Happy Monkey"/>
              <a:buChar char="●"/>
            </a:pPr>
            <a:r>
              <a:rPr lang="en" sz="2400">
                <a:solidFill>
                  <a:srgbClr val="660000"/>
                </a:solidFill>
                <a:highlight>
                  <a:srgbClr val="FFFFFF"/>
                </a:highlight>
                <a:latin typeface="Happy Monkey"/>
                <a:ea typeface="Happy Monkey"/>
                <a:cs typeface="Happy Monkey"/>
                <a:sym typeface="Happy Monkey"/>
              </a:rPr>
              <a:t>Our Veterans Case Study will focus on creating a magazine that features the biographies of local veterans.  </a:t>
            </a:r>
            <a:endParaRPr sz="2400">
              <a:solidFill>
                <a:srgbClr val="660000"/>
              </a:solidFill>
              <a:highlight>
                <a:srgbClr val="FFFFFF"/>
              </a:highlight>
              <a:latin typeface="Happy Monkey"/>
              <a:ea typeface="Happy Monkey"/>
              <a:cs typeface="Happy Monkey"/>
              <a:sym typeface="Happy Monkey"/>
            </a:endParaRPr>
          </a:p>
          <a:p>
            <a:pPr indent="-381000" lvl="0" marL="457200" rtl="0">
              <a:spcBef>
                <a:spcPts val="0"/>
              </a:spcBef>
              <a:spcAft>
                <a:spcPts val="0"/>
              </a:spcAft>
              <a:buClr>
                <a:srgbClr val="660000"/>
              </a:buClr>
              <a:buSzPts val="2400"/>
              <a:buFont typeface="Happy Monkey"/>
              <a:buChar char="●"/>
            </a:pPr>
            <a:r>
              <a:rPr lang="en" sz="2400">
                <a:solidFill>
                  <a:srgbClr val="660000"/>
                </a:solidFill>
                <a:highlight>
                  <a:srgbClr val="FFFFFF"/>
                </a:highlight>
                <a:latin typeface="Happy Monkey"/>
                <a:ea typeface="Happy Monkey"/>
                <a:cs typeface="Happy Monkey"/>
                <a:sym typeface="Happy Monkey"/>
              </a:rPr>
              <a:t>Students will interview the veterans and create a spread that will be included in the magazine.   </a:t>
            </a:r>
            <a:endParaRPr sz="2400">
              <a:solidFill>
                <a:srgbClr val="660000"/>
              </a:solidFill>
              <a:highlight>
                <a:srgbClr val="FFFFFF"/>
              </a:highlight>
              <a:latin typeface="Happy Monkey"/>
              <a:ea typeface="Happy Monkey"/>
              <a:cs typeface="Happy Monkey"/>
              <a:sym typeface="Happy Monkey"/>
            </a:endParaRPr>
          </a:p>
          <a:p>
            <a:pPr indent="-381000" lvl="0" marL="457200" rtl="0">
              <a:spcBef>
                <a:spcPts val="0"/>
              </a:spcBef>
              <a:spcAft>
                <a:spcPts val="0"/>
              </a:spcAft>
              <a:buClr>
                <a:srgbClr val="660000"/>
              </a:buClr>
              <a:buSzPts val="2400"/>
              <a:buFont typeface="Happy Monkey"/>
              <a:buChar char="●"/>
            </a:pPr>
            <a:r>
              <a:rPr lang="en" sz="2400">
                <a:solidFill>
                  <a:srgbClr val="660000"/>
                </a:solidFill>
                <a:highlight>
                  <a:srgbClr val="FFFFFF"/>
                </a:highlight>
                <a:latin typeface="Happy Monkey"/>
                <a:ea typeface="Happy Monkey"/>
                <a:cs typeface="Happy Monkey"/>
                <a:sym typeface="Happy Monkey"/>
              </a:rPr>
              <a:t>We are inviting local veterans into our school to share their lives, service, and the choice they made to serve/help others.</a:t>
            </a:r>
            <a:r>
              <a:rPr lang="en">
                <a:solidFill>
                  <a:srgbClr val="222222"/>
                </a:solidFill>
                <a:highlight>
                  <a:srgbClr val="FFFFFF"/>
                </a:highlight>
              </a:rPr>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2" name="Shape 142"/>
        <p:cNvGrpSpPr/>
        <p:nvPr/>
      </p:nvGrpSpPr>
      <p:grpSpPr>
        <a:xfrm>
          <a:off x="0" y="0"/>
          <a:ext cx="0" cy="0"/>
          <a:chOff x="0" y="0"/>
          <a:chExt cx="0" cy="0"/>
        </a:xfrm>
      </p:grpSpPr>
      <p:sp>
        <p:nvSpPr>
          <p:cNvPr id="143" name="Shape 143"/>
          <p:cNvSpPr txBox="1"/>
          <p:nvPr>
            <p:ph type="ctrTitle"/>
          </p:nvPr>
        </p:nvSpPr>
        <p:spPr>
          <a:xfrm>
            <a:off x="0" y="78650"/>
            <a:ext cx="2375100" cy="707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 sz="3600">
                <a:solidFill>
                  <a:srgbClr val="073763"/>
                </a:solidFill>
                <a:latin typeface="Chelsea Market"/>
                <a:ea typeface="Chelsea Market"/>
                <a:cs typeface="Chelsea Market"/>
                <a:sym typeface="Chelsea Market"/>
              </a:rPr>
              <a:t>Debrief</a:t>
            </a:r>
            <a:endParaRPr sz="3600">
              <a:solidFill>
                <a:srgbClr val="073763"/>
              </a:solidFill>
              <a:latin typeface="Chelsea Market"/>
              <a:ea typeface="Chelsea Market"/>
              <a:cs typeface="Chelsea Market"/>
              <a:sym typeface="Chelsea Market"/>
            </a:endParaRPr>
          </a:p>
        </p:txBody>
      </p:sp>
      <p:sp>
        <p:nvSpPr>
          <p:cNvPr id="144" name="Shape 144"/>
          <p:cNvSpPr txBox="1"/>
          <p:nvPr>
            <p:ph idx="1" type="subTitle"/>
          </p:nvPr>
        </p:nvSpPr>
        <p:spPr>
          <a:xfrm>
            <a:off x="390350" y="1166700"/>
            <a:ext cx="8520600" cy="33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660000"/>
                </a:solidFill>
                <a:latin typeface="Happy Monkey"/>
                <a:ea typeface="Happy Monkey"/>
                <a:cs typeface="Happy Monkey"/>
                <a:sym typeface="Happy Monkey"/>
              </a:rPr>
              <a:t>Whip Around:  </a:t>
            </a:r>
            <a:endParaRPr sz="3600">
              <a:solidFill>
                <a:srgbClr val="660000"/>
              </a:solidFill>
              <a:latin typeface="Happy Monkey"/>
              <a:ea typeface="Happy Monkey"/>
              <a:cs typeface="Happy Monkey"/>
              <a:sym typeface="Happy Monkey"/>
            </a:endParaRPr>
          </a:p>
          <a:p>
            <a:pPr indent="0" lvl="0" marL="0" rtl="0" algn="l">
              <a:spcBef>
                <a:spcPts val="0"/>
              </a:spcBef>
              <a:spcAft>
                <a:spcPts val="0"/>
              </a:spcAft>
              <a:buNone/>
            </a:pPr>
            <a:r>
              <a:rPr lang="en" sz="3600">
                <a:solidFill>
                  <a:srgbClr val="660000"/>
                </a:solidFill>
                <a:latin typeface="Happy Monkey"/>
                <a:ea typeface="Happy Monkey"/>
                <a:cs typeface="Happy Monkey"/>
                <a:sym typeface="Happy Monkey"/>
              </a:rPr>
              <a:t>In 1-3 words, what are you most excited about and/or do you think will be the most challenging part of this case study? </a:t>
            </a:r>
            <a:endParaRPr sz="3600">
              <a:solidFill>
                <a:srgbClr val="660000"/>
              </a:solidFill>
              <a:latin typeface="Happy Monkey"/>
              <a:ea typeface="Happy Monkey"/>
              <a:cs typeface="Happy Monkey"/>
              <a:sym typeface="Happy Monkey"/>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Shape 149"/>
          <p:cNvSpPr txBox="1"/>
          <p:nvPr>
            <p:ph type="ctrTitle"/>
          </p:nvPr>
        </p:nvSpPr>
        <p:spPr>
          <a:xfrm>
            <a:off x="4482875" y="178300"/>
            <a:ext cx="4569600" cy="624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sz="3000">
                <a:solidFill>
                  <a:srgbClr val="660000"/>
                </a:solidFill>
                <a:latin typeface="Chelsea Market"/>
                <a:ea typeface="Chelsea Market"/>
                <a:cs typeface="Chelsea Market"/>
                <a:sym typeface="Chelsea Market"/>
              </a:rPr>
              <a:t>Friday, March 3, 2017</a:t>
            </a:r>
            <a:endParaRPr sz="3000">
              <a:solidFill>
                <a:srgbClr val="660000"/>
              </a:solidFill>
              <a:latin typeface="Chelsea Market"/>
              <a:ea typeface="Chelsea Market"/>
              <a:cs typeface="Chelsea Market"/>
              <a:sym typeface="Chelsea Market"/>
            </a:endParaRPr>
          </a:p>
        </p:txBody>
      </p:sp>
      <p:sp>
        <p:nvSpPr>
          <p:cNvPr id="150" name="Shape 150"/>
          <p:cNvSpPr txBox="1"/>
          <p:nvPr>
            <p:ph idx="1" type="subTitle"/>
          </p:nvPr>
        </p:nvSpPr>
        <p:spPr>
          <a:xfrm>
            <a:off x="0" y="2482825"/>
            <a:ext cx="8956200" cy="2230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3600">
                <a:solidFill>
                  <a:srgbClr val="660000"/>
                </a:solidFill>
                <a:latin typeface="Happy Monkey"/>
                <a:ea typeface="Happy Monkey"/>
                <a:cs typeface="Happy Monkey"/>
                <a:sym typeface="Happy Monkey"/>
              </a:rPr>
              <a:t>Opening Circle:</a:t>
            </a:r>
            <a:r>
              <a:rPr lang="en">
                <a:solidFill>
                  <a:srgbClr val="660000"/>
                </a:solidFill>
              </a:rPr>
              <a:t>  </a:t>
            </a:r>
            <a:endParaRPr>
              <a:solidFill>
                <a:srgbClr val="660000"/>
              </a:solidFill>
            </a:endParaRPr>
          </a:p>
          <a:p>
            <a:pPr indent="0" lvl="0" marL="0">
              <a:spcBef>
                <a:spcPts val="0"/>
              </a:spcBef>
              <a:spcAft>
                <a:spcPts val="0"/>
              </a:spcAft>
              <a:buNone/>
            </a:pPr>
            <a:r>
              <a:rPr lang="en">
                <a:solidFill>
                  <a:srgbClr val="660000"/>
                </a:solidFill>
                <a:latin typeface="Happy Monkey"/>
                <a:ea typeface="Happy Monkey"/>
                <a:cs typeface="Happy Monkey"/>
                <a:sym typeface="Happy Monkey"/>
              </a:rPr>
              <a:t>What the most important thing in your life?</a:t>
            </a:r>
            <a:endParaRPr>
              <a:solidFill>
                <a:srgbClr val="660000"/>
              </a:solidFill>
              <a:latin typeface="Happy Monkey"/>
              <a:ea typeface="Happy Monkey"/>
              <a:cs typeface="Happy Monkey"/>
              <a:sym typeface="Happy Monkey"/>
            </a:endParaRPr>
          </a:p>
        </p:txBody>
      </p:sp>
      <p:sp>
        <p:nvSpPr>
          <p:cNvPr id="151" name="Shape 151"/>
          <p:cNvSpPr txBox="1"/>
          <p:nvPr/>
        </p:nvSpPr>
        <p:spPr>
          <a:xfrm>
            <a:off x="0" y="802300"/>
            <a:ext cx="9144000" cy="1494300"/>
          </a:xfrm>
          <a:prstGeom prst="rect">
            <a:avLst/>
          </a:prstGeom>
          <a:noFill/>
          <a:ln>
            <a:noFill/>
          </a:ln>
        </p:spPr>
        <p:txBody>
          <a:bodyPr anchorCtr="0" anchor="ctr" bIns="91425" lIns="91425" spcFirstLastPara="1" rIns="91425" wrap="square" tIns="91425">
            <a:noAutofit/>
          </a:bodyPr>
          <a:lstStyle/>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the “Choice to Serve” case study.</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t/>
            </a:r>
            <a:endParaRPr b="1" sz="2400">
              <a:solidFill>
                <a:srgbClr val="073763"/>
              </a:solidFill>
              <a:latin typeface="Happy Monkey"/>
              <a:ea typeface="Happy Monkey"/>
              <a:cs typeface="Happy Monkey"/>
              <a:sym typeface="Happy Monkey"/>
            </a:endParaRPr>
          </a:p>
          <a:p>
            <a:pPr indent="-228600" lvl="0" marL="457200" rtl="0" algn="ctr">
              <a:spcBef>
                <a:spcPts val="0"/>
              </a:spcBef>
              <a:spcAft>
                <a:spcPts val="0"/>
              </a:spcAft>
              <a:buClr>
                <a:srgbClr val="073763"/>
              </a:buClr>
              <a:buSzPts val="2400"/>
              <a:buFont typeface="Happy Monkey"/>
              <a:buNone/>
            </a:pPr>
            <a:r>
              <a:rPr b="1" lang="en" sz="2400">
                <a:solidFill>
                  <a:srgbClr val="073763"/>
                </a:solidFill>
                <a:latin typeface="Happy Monkey"/>
                <a:ea typeface="Happy Monkey"/>
                <a:cs typeface="Happy Monkey"/>
                <a:sym typeface="Happy Monkey"/>
              </a:rPr>
              <a:t>I can explain how our case study will benefit our community.</a:t>
            </a:r>
            <a:r>
              <a:rPr b="1" lang="en" sz="2400">
                <a:solidFill>
                  <a:srgbClr val="073763"/>
                </a:solidFill>
                <a:latin typeface="Happy Monkey"/>
                <a:ea typeface="Happy Monkey"/>
                <a:cs typeface="Happy Monkey"/>
                <a:sym typeface="Happy Monkey"/>
              </a:rPr>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