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5143500" cx="9144000"/>
  <p:notesSz cx="6858000" cy="9144000"/>
  <p:embeddedFontLst>
    <p:embeddedFont>
      <p:font typeface="Kite One"/>
      <p:regular r:id="rId33"/>
    </p:embeddedFont>
    <p:embeddedFont>
      <p:font typeface="PT Sans Narrow"/>
      <p:regular r:id="rId34"/>
      <p:bold r:id="rId35"/>
    </p:embeddedFont>
    <p:embeddedFont>
      <p:font typeface="Kreon"/>
      <p:regular r:id="rId36"/>
      <p:bold r:id="rId37"/>
    </p:embeddedFont>
    <p:embeddedFont>
      <p:font typeface="Merriweather"/>
      <p:regular r:id="rId38"/>
      <p:bold r:id="rId39"/>
      <p:italic r:id="rId40"/>
      <p:boldItalic r:id="rId41"/>
    </p:embeddedFont>
    <p:embeddedFont>
      <p:font typeface="Open Sans"/>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Merriweather-italic.fntdata"/><Relationship Id="rId20" Type="http://schemas.openxmlformats.org/officeDocument/2006/relationships/slide" Target="slides/slide16.xml"/><Relationship Id="rId42" Type="http://schemas.openxmlformats.org/officeDocument/2006/relationships/font" Target="fonts/OpenSans-regular.fntdata"/><Relationship Id="rId41" Type="http://schemas.openxmlformats.org/officeDocument/2006/relationships/font" Target="fonts/Merriweather-boldItalic.fntdata"/><Relationship Id="rId22" Type="http://schemas.openxmlformats.org/officeDocument/2006/relationships/slide" Target="slides/slide18.xml"/><Relationship Id="rId44" Type="http://schemas.openxmlformats.org/officeDocument/2006/relationships/font" Target="fonts/OpenSans-italic.fntdata"/><Relationship Id="rId21" Type="http://schemas.openxmlformats.org/officeDocument/2006/relationships/slide" Target="slides/slide17.xml"/><Relationship Id="rId43" Type="http://schemas.openxmlformats.org/officeDocument/2006/relationships/font" Target="fonts/OpenSans-bold.fntdata"/><Relationship Id="rId24" Type="http://schemas.openxmlformats.org/officeDocument/2006/relationships/slide" Target="slides/slide20.xml"/><Relationship Id="rId23" Type="http://schemas.openxmlformats.org/officeDocument/2006/relationships/slide" Target="slides/slide19.xml"/><Relationship Id="rId45" Type="http://schemas.openxmlformats.org/officeDocument/2006/relationships/font" Target="fonts/OpenSans-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KiteOne-regular.fntdata"/><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PTSansNarrow-bold.fntdata"/><Relationship Id="rId12" Type="http://schemas.openxmlformats.org/officeDocument/2006/relationships/slide" Target="slides/slide8.xml"/><Relationship Id="rId34" Type="http://schemas.openxmlformats.org/officeDocument/2006/relationships/font" Target="fonts/PTSansNarrow-regular.fntdata"/><Relationship Id="rId15" Type="http://schemas.openxmlformats.org/officeDocument/2006/relationships/slide" Target="slides/slide11.xml"/><Relationship Id="rId37" Type="http://schemas.openxmlformats.org/officeDocument/2006/relationships/font" Target="fonts/Kreon-bold.fntdata"/><Relationship Id="rId14" Type="http://schemas.openxmlformats.org/officeDocument/2006/relationships/slide" Target="slides/slide10.xml"/><Relationship Id="rId36" Type="http://schemas.openxmlformats.org/officeDocument/2006/relationships/font" Target="fonts/Kreon-regular.fntdata"/><Relationship Id="rId17" Type="http://schemas.openxmlformats.org/officeDocument/2006/relationships/slide" Target="slides/slide13.xml"/><Relationship Id="rId39" Type="http://schemas.openxmlformats.org/officeDocument/2006/relationships/font" Target="fonts/Merriweather-bold.fntdata"/><Relationship Id="rId16" Type="http://schemas.openxmlformats.org/officeDocument/2006/relationships/slide" Target="slides/slide12.xml"/><Relationship Id="rId38" Type="http://schemas.openxmlformats.org/officeDocument/2006/relationships/font" Target="fonts/Merriweather-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0Bw-Jo5nBVWa8M1d6alVsc2VBVkU?usp=sharing" TargetMode="External"/><Relationship Id="rId3" Type="http://schemas.openxmlformats.org/officeDocument/2006/relationships/hyperlink" Target="https://docs.google.com/document/d/1f2aZW_IMOKZoEEkY1leJOn1CxS0ah68WBJg25eo5ifE/edit" TargetMode="External"/><Relationship Id="rId4" Type="http://schemas.openxmlformats.org/officeDocument/2006/relationships/hyperlink" Target="https://docs.google.com/document/d/1AeZ6Xl3S_pMIeRFh81gGuceEhRnee2DVHBp5J3bsQ-w/view" TargetMode="External"/><Relationship Id="rId5" Type="http://schemas.openxmlformats.org/officeDocument/2006/relationships/hyperlink" Target="https://docs.google.com/a/lexington1.net/document/d/1BjNVCGphsssxIk3cs5_X-inp3UB9xdDaHnJByhmGUDM/edit?usp=sharing"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open?id=0B-xnH9PvyUElLUdDTEdSQnF2Yzg"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a/lexington1.net/document/d/1gMI_TSTSL0rBcoDWeWPtB-vu674F_Sc4hYqrQEOsRn0/edit?usp=sharin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4" name="Shape 1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Work Day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0" name="Shape 13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7" name="Shape 13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Shape 14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3" name="Shape 14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0" name="Shape 15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 May 19 is a FIRM deadline as the proof has to be sent to the printer this day!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7" name="Shape 15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 -Since this is being published for public consumption we </a:t>
            </a:r>
            <a:r>
              <a:rPr b="1" lang="en" u="sng"/>
              <a:t>are not allowed</a:t>
            </a:r>
            <a:r>
              <a:rPr lang="en"/>
              <a:t> to use images/photographs unless they are royalty free.  Listed above are site that have free use images for public projects.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 - be sure to include citations in the footer in MLA format for every source. You can send them to easybib.com to cite their sources in MLA format.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9" name="Shape 16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6" name="Shape 17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2" name="Shape 1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Work Day</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9" name="Shape 18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Please note: Magazine spread should be created in Pages.  Please share your page once you have a draft in the shared folder.  Magazine will be printed in full color.  Text of the biographies and feature stories need to be in Times New Roman, 12 pt. Font.  The text needs to be black.  Titles can be in color, larger and different font, but should all be one color.</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6" name="Shape 19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Work Day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3" name="Shape 20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Magazine spread needs to be COMPLETE by this date for revision.  You will be revising with your class buddy.  Please have your class share with you and place in the shared folder in the CREW Mar 2-May 30 folder.  Clearly label your spread with your class name.</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1" name="Shape 2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Please see the list above.  Students in class need to be complete these tasks.  If your FINAL magazine spread is not uploaded into the folder, it will not be featured in the magazine.  May 19 at 8:40 is the ABSOLUTE DEADLINE because the magazine must be scanned and sent to the printer on this day.  </a:t>
            </a:r>
            <a:endParaRPr/>
          </a:p>
          <a:p>
            <a:pPr indent="0" lvl="0" marL="0">
              <a:spcBef>
                <a:spcPts val="0"/>
              </a:spcBef>
              <a:spcAft>
                <a:spcPts val="0"/>
              </a:spcAft>
              <a:buNone/>
            </a:pPr>
            <a:r>
              <a:t/>
            </a:r>
            <a:endParaRPr/>
          </a:p>
          <a:p>
            <a:pPr indent="0" lvl="0" marL="0">
              <a:spcBef>
                <a:spcPts val="0"/>
              </a:spcBef>
              <a:spcAft>
                <a:spcPts val="0"/>
              </a:spcAft>
              <a:buNone/>
            </a:pPr>
            <a:r>
              <a:rPr lang="en"/>
              <a:t>The invite should be in your box.  Please address it to your veteran and if it is stamped, please mail it.  If it is not stamped, please give it to me and I will mail it.</a:t>
            </a:r>
            <a:endParaRPr/>
          </a:p>
          <a:p>
            <a:pPr indent="0" lvl="0" marL="0">
              <a:spcBef>
                <a:spcPts val="0"/>
              </a:spcBef>
              <a:spcAft>
                <a:spcPts val="0"/>
              </a:spcAft>
              <a:buNone/>
            </a:pPr>
            <a:r>
              <a:t/>
            </a:r>
            <a:endParaRPr/>
          </a:p>
          <a:p>
            <a:pPr indent="0" lvl="0" marL="0">
              <a:spcBef>
                <a:spcPts val="0"/>
              </a:spcBef>
              <a:spcAft>
                <a:spcPts val="0"/>
              </a:spcAft>
              <a:buNone/>
            </a:pPr>
            <a:r>
              <a:rPr lang="en" u="sng">
                <a:solidFill>
                  <a:schemeClr val="hlink"/>
                </a:solidFill>
                <a:hlinkClick r:id="rId2"/>
              </a:rPr>
              <a:t>Initiatives</a:t>
            </a:r>
            <a:endParaRPr/>
          </a:p>
          <a:p>
            <a:pPr indent="0" lvl="0" marL="0">
              <a:spcBef>
                <a:spcPts val="0"/>
              </a:spcBef>
              <a:spcAft>
                <a:spcPts val="0"/>
              </a:spcAft>
              <a:buNone/>
            </a:pPr>
            <a:r>
              <a:rPr lang="en" sz="950" u="sng">
                <a:solidFill>
                  <a:srgbClr val="1155CC"/>
                </a:solidFill>
                <a:highlight>
                  <a:srgbClr val="FFFFFF"/>
                </a:highlight>
                <a:hlinkClick r:id="rId3"/>
              </a:rPr>
              <a:t>initiatives</a:t>
            </a:r>
            <a:r>
              <a:rPr lang="en" sz="950">
                <a:solidFill>
                  <a:srgbClr val="222222"/>
                </a:solidFill>
                <a:highlight>
                  <a:srgbClr val="FFFFFF"/>
                </a:highlight>
              </a:rPr>
              <a:t>, </a:t>
            </a:r>
            <a:r>
              <a:rPr lang="en" sz="950" u="sng">
                <a:solidFill>
                  <a:srgbClr val="1155CC"/>
                </a:solidFill>
                <a:highlight>
                  <a:srgbClr val="FFFFFF"/>
                </a:highlight>
                <a:hlinkClick r:id="rId4"/>
              </a:rPr>
              <a:t>initiatives</a:t>
            </a:r>
            <a:endParaRPr/>
          </a:p>
          <a:p>
            <a:pPr indent="0" lvl="0" marL="0">
              <a:spcBef>
                <a:spcPts val="0"/>
              </a:spcBef>
              <a:spcAft>
                <a:spcPts val="0"/>
              </a:spcAft>
              <a:buNone/>
            </a:pPr>
            <a:r>
              <a:rPr lang="en" u="sng">
                <a:solidFill>
                  <a:schemeClr val="hlink"/>
                </a:solidFill>
                <a:hlinkClick r:id="rId5"/>
              </a:rPr>
              <a:t>Initiatives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Shape 2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9" name="Shape 21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PEER CRITIQUE WEEK (Buffer week)  </a:t>
            </a:r>
            <a:endParaRPr/>
          </a:p>
          <a:p>
            <a:pPr indent="0" lvl="0" marL="0">
              <a:spcBef>
                <a:spcPts val="0"/>
              </a:spcBef>
              <a:spcAft>
                <a:spcPts val="0"/>
              </a:spcAft>
              <a:buNone/>
            </a:pPr>
            <a:r>
              <a:rPr lang="en"/>
              <a:t>Please look at the other magazine submitted to see if your CREWs page fits.</a:t>
            </a:r>
            <a:endParaRPr/>
          </a:p>
          <a:p>
            <a:pPr indent="0" lvl="0" marL="0">
              <a:spcBef>
                <a:spcPts val="0"/>
              </a:spcBef>
              <a:spcAft>
                <a:spcPts val="0"/>
              </a:spcAft>
              <a:buNone/>
            </a:pPr>
            <a:r>
              <a:rPr lang="en"/>
              <a:t>PRINT OFF A COPY OF YOUR SPREAD TO MAKE SURE EVERYTHING FITS CORRECTLY ON THE PAGES!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Shape 2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6" name="Shape 2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PEER CRITIQUE WEEK (Buffer week)</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Shape 2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3" name="Shape 23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SUBMIT MAGAZINE SPREAD BY THE END OF class.  The magazine is going to the print shop today.  Any entries not uploaded by 9 a.m. will not be featured in the magazine.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Shape 2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2" name="Shape 24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Please add your Veterans slide in the same format as the exemplar slide.  The exemplar slide is the Terry Matlosz slide. Please add your name and the name of your class member participating in the veterans presentation to the notes here.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Shape 2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9" name="Shape 24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VETERAN CELEBRATION in Theater (½ Day)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7" name="Shape 7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u="sng">
                <a:solidFill>
                  <a:schemeClr val="hlink"/>
                </a:solidFill>
                <a:hlinkClick r:id="rId2"/>
              </a:rPr>
              <a:t>Bio and Feature Story Exemplars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After the Whip around, stress that we want to honor our veteran through the magazine.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3" name="Shape 10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0" name="Shape 11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CREW leader decide if you want this to be done on drive or chart paper.  Either way, this is important and will be referenced during the work days.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a:p>
            <a:pPr indent="0" lvl="0" marL="0" rtl="0">
              <a:spcBef>
                <a:spcPts val="0"/>
              </a:spcBef>
              <a:spcAft>
                <a:spcPts val="0"/>
              </a:spcAft>
              <a:buNone/>
            </a:pPr>
            <a:r>
              <a:rPr lang="en"/>
              <a:t>Teachers can make a copy of this </a:t>
            </a:r>
            <a:r>
              <a:rPr lang="en" u="sng">
                <a:solidFill>
                  <a:schemeClr val="hlink"/>
                </a:solidFill>
                <a:hlinkClick r:id="rId2"/>
              </a:rPr>
              <a:t>checklist</a:t>
            </a:r>
            <a:r>
              <a:rPr lang="en"/>
              <a:t> and input their kids names.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cxnSp>
        <p:nvCxnSpPr>
          <p:cNvPr id="10" name="Shape 10"/>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Shape 11"/>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Shape 12"/>
          <p:cNvGrpSpPr/>
          <p:nvPr/>
        </p:nvGrpSpPr>
        <p:grpSpPr>
          <a:xfrm>
            <a:off x="1004144" y="1022025"/>
            <a:ext cx="7136668" cy="152400"/>
            <a:chOff x="1346429" y="1011300"/>
            <a:chExt cx="6452100" cy="152400"/>
          </a:xfrm>
        </p:grpSpPr>
        <p:cxnSp>
          <p:nvCxnSpPr>
            <p:cNvPr id="13" name="Shape 13"/>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Shape 14"/>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Shape 15"/>
          <p:cNvGrpSpPr/>
          <p:nvPr/>
        </p:nvGrpSpPr>
        <p:grpSpPr>
          <a:xfrm>
            <a:off x="1004151" y="3969100"/>
            <a:ext cx="7136668" cy="152400"/>
            <a:chOff x="1346435" y="3969088"/>
            <a:chExt cx="6452100" cy="152400"/>
          </a:xfrm>
        </p:grpSpPr>
        <p:cxnSp>
          <p:nvCxnSpPr>
            <p:cNvPr id="16" name="Shape 16"/>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Shape 17"/>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Shape 18"/>
          <p:cNvSpPr txBox="1"/>
          <p:nvPr>
            <p:ph type="ctrTitle"/>
          </p:nvPr>
        </p:nvSpPr>
        <p:spPr>
          <a:xfrm>
            <a:off x="1004150" y="1751764"/>
            <a:ext cx="7136700" cy="1022400"/>
          </a:xfrm>
          <a:prstGeom prst="rect">
            <a:avLst/>
          </a:prstGeom>
        </p:spPr>
        <p:txBody>
          <a:bodyPr anchorCtr="0" anchor="b" bIns="91425" lIns="91425" spcFirstLastPara="1" rIns="91425" wrap="square" tIns="91425"/>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Shape 19"/>
          <p:cNvSpPr txBox="1"/>
          <p:nvPr>
            <p:ph idx="1" type="subTitle"/>
          </p:nvPr>
        </p:nvSpPr>
        <p:spPr>
          <a:xfrm>
            <a:off x="2137225" y="2850039"/>
            <a:ext cx="48705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Shape 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5" name="Shape 55"/>
        <p:cNvGrpSpPr/>
        <p:nvPr/>
      </p:nvGrpSpPr>
      <p:grpSpPr>
        <a:xfrm>
          <a:off x="0" y="0"/>
          <a:ext cx="0" cy="0"/>
          <a:chOff x="0" y="0"/>
          <a:chExt cx="0" cy="0"/>
        </a:xfrm>
      </p:grpSpPr>
      <p:sp>
        <p:nvSpPr>
          <p:cNvPr id="56" name="Shape 56"/>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7" name="Shape 57"/>
          <p:cNvSpPr txBox="1"/>
          <p:nvPr>
            <p:ph type="title"/>
          </p:nvPr>
        </p:nvSpPr>
        <p:spPr>
          <a:xfrm>
            <a:off x="311700" y="1304850"/>
            <a:ext cx="8520600" cy="1538400"/>
          </a:xfrm>
          <a:prstGeom prst="rect">
            <a:avLst/>
          </a:prstGeom>
        </p:spPr>
        <p:txBody>
          <a:bodyPr anchorCtr="0" anchor="ctr" bIns="91425" lIns="91425" spcFirstLastPara="1" rIns="91425" wrap="square" tIns="91425"/>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p:txBody>
      </p:sp>
      <p:sp>
        <p:nvSpPr>
          <p:cNvPr id="58" name="Shape 58"/>
          <p:cNvSpPr txBox="1"/>
          <p:nvPr>
            <p:ph idx="1" type="body"/>
          </p:nvPr>
        </p:nvSpPr>
        <p:spPr>
          <a:xfrm>
            <a:off x="311700" y="29956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9" name="Shape 5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0" name="Shape 60"/>
        <p:cNvGrpSpPr/>
        <p:nvPr/>
      </p:nvGrpSpPr>
      <p:grpSpPr>
        <a:xfrm>
          <a:off x="0" y="0"/>
          <a:ext cx="0" cy="0"/>
          <a:chOff x="0" y="0"/>
          <a:chExt cx="0" cy="0"/>
        </a:xfrm>
      </p:grpSpPr>
      <p:sp>
        <p:nvSpPr>
          <p:cNvPr id="61" name="Shape 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1" name="Shape 21"/>
        <p:cNvGrpSpPr/>
        <p:nvPr/>
      </p:nvGrpSpPr>
      <p:grpSpPr>
        <a:xfrm>
          <a:off x="0" y="0"/>
          <a:ext cx="0" cy="0"/>
          <a:chOff x="0" y="0"/>
          <a:chExt cx="0" cy="0"/>
        </a:xfrm>
      </p:grpSpPr>
      <p:sp>
        <p:nvSpPr>
          <p:cNvPr id="22" name="Shape 22"/>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 name="Shape 23"/>
          <p:cNvSpPr txBox="1"/>
          <p:nvPr>
            <p:ph type="title"/>
          </p:nvPr>
        </p:nvSpPr>
        <p:spPr>
          <a:xfrm>
            <a:off x="311700" y="814800"/>
            <a:ext cx="8571300" cy="9420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Shape 26"/>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 name="Shape 27"/>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Shape 28"/>
          <p:cNvSpPr txBox="1"/>
          <p:nvPr>
            <p:ph idx="1" type="body"/>
          </p:nvPr>
        </p:nvSpPr>
        <p:spPr>
          <a:xfrm>
            <a:off x="311700" y="1266325"/>
            <a:ext cx="8520600" cy="33027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Shape 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0" name="Shape 30"/>
        <p:cNvGrpSpPr/>
        <p:nvPr/>
      </p:nvGrpSpPr>
      <p:grpSpPr>
        <a:xfrm>
          <a:off x="0" y="0"/>
          <a:ext cx="0" cy="0"/>
          <a:chOff x="0" y="0"/>
          <a:chExt cx="0" cy="0"/>
        </a:xfrm>
      </p:grpSpPr>
      <p:sp>
        <p:nvSpPr>
          <p:cNvPr id="31" name="Shape 31"/>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Shape 32"/>
          <p:cNvSpPr txBox="1"/>
          <p:nvPr>
            <p:ph idx="1" type="body"/>
          </p:nvPr>
        </p:nvSpPr>
        <p:spPr>
          <a:xfrm>
            <a:off x="3117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Shape 33"/>
          <p:cNvSpPr txBox="1"/>
          <p:nvPr>
            <p:ph idx="2" type="body"/>
          </p:nvPr>
        </p:nvSpPr>
        <p:spPr>
          <a:xfrm>
            <a:off x="48324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5" name="Shape 35"/>
        <p:cNvGrpSpPr/>
        <p:nvPr/>
      </p:nvGrpSpPr>
      <p:grpSpPr>
        <a:xfrm>
          <a:off x="0" y="0"/>
          <a:ext cx="0" cy="0"/>
          <a:chOff x="0" y="0"/>
          <a:chExt cx="0" cy="0"/>
        </a:xfrm>
      </p:grpSpPr>
      <p:sp>
        <p:nvSpPr>
          <p:cNvPr id="36" name="Shape 36"/>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Shape 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8" name="Shape 38"/>
        <p:cNvGrpSpPr/>
        <p:nvPr/>
      </p:nvGrpSpPr>
      <p:grpSpPr>
        <a:xfrm>
          <a:off x="0" y="0"/>
          <a:ext cx="0" cy="0"/>
          <a:chOff x="0" y="0"/>
          <a:chExt cx="0" cy="0"/>
        </a:xfrm>
      </p:grpSpPr>
      <p:sp>
        <p:nvSpPr>
          <p:cNvPr id="39" name="Shape 3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Shape 4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Shape 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Shape 43"/>
          <p:cNvSpPr txBox="1"/>
          <p:nvPr>
            <p:ph type="title"/>
          </p:nvPr>
        </p:nvSpPr>
        <p:spPr>
          <a:xfrm>
            <a:off x="490250" y="526350"/>
            <a:ext cx="5613600" cy="4090800"/>
          </a:xfrm>
          <a:prstGeom prst="rect">
            <a:avLst/>
          </a:prstGeom>
        </p:spPr>
        <p:txBody>
          <a:bodyPr anchorCtr="0" anchor="ctr" bIns="91425" lIns="91425" spcFirstLastPara="1" rIns="91425" wrap="square" tIns="91425"/>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Shape 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Shape 46"/>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47" name="Shape 47"/>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Shape 48"/>
          <p:cNvSpPr txBox="1"/>
          <p:nvPr>
            <p:ph type="title"/>
          </p:nvPr>
        </p:nvSpPr>
        <p:spPr>
          <a:xfrm>
            <a:off x="265500" y="1039675"/>
            <a:ext cx="4045200" cy="16758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Shape 49"/>
          <p:cNvSpPr txBox="1"/>
          <p:nvPr>
            <p:ph idx="1" type="subTitle"/>
          </p:nvPr>
        </p:nvSpPr>
        <p:spPr>
          <a:xfrm>
            <a:off x="265500" y="27268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Shape 50"/>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Shape 5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Shape 53"/>
          <p:cNvSpPr txBox="1"/>
          <p:nvPr>
            <p:ph idx="1" type="body"/>
          </p:nvPr>
        </p:nvSpPr>
        <p:spPr>
          <a:xfrm>
            <a:off x="311700" y="42307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Shape 5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ropic">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Shape 7"/>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creativecommons.org/" TargetMode="External"/><Relationship Id="rId4" Type="http://schemas.openxmlformats.org/officeDocument/2006/relationships/hyperlink" Target="http://creativecommons.org/" TargetMode="External"/><Relationship Id="rId10" Type="http://schemas.openxmlformats.org/officeDocument/2006/relationships/hyperlink" Target="https://morguefile.com/" TargetMode="External"/><Relationship Id="rId9" Type="http://schemas.openxmlformats.org/officeDocument/2006/relationships/hyperlink" Target="https://morguefile.com/" TargetMode="External"/><Relationship Id="rId5" Type="http://schemas.openxmlformats.org/officeDocument/2006/relationships/hyperlink" Target="http://publicdomainreview.org/collections/?medium=image" TargetMode="External"/><Relationship Id="rId6" Type="http://schemas.openxmlformats.org/officeDocument/2006/relationships/hyperlink" Target="http://publicdomainreview.org/collections/?medium=image" TargetMode="External"/><Relationship Id="rId7" Type="http://schemas.openxmlformats.org/officeDocument/2006/relationships/hyperlink" Target="https://www.flickr.com/commons" TargetMode="External"/><Relationship Id="rId8" Type="http://schemas.openxmlformats.org/officeDocument/2006/relationships/hyperlink" Target="https://www.flickr.com/common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8.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4.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Shape 66"/>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7000"/>
              <a:t>Veteran’s Project</a:t>
            </a:r>
            <a:endParaRPr sz="7000"/>
          </a:p>
        </p:txBody>
      </p:sp>
      <p:sp>
        <p:nvSpPr>
          <p:cNvPr id="67" name="Shape 67"/>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p>
            <a:pPr indent="0" lvl="0" marL="0" algn="l">
              <a:spcBef>
                <a:spcPts val="0"/>
              </a:spcBef>
              <a:spcAft>
                <a:spcPts val="0"/>
              </a:spcAft>
              <a:buNone/>
            </a:pPr>
            <a:r>
              <a:rPr lang="en"/>
              <a:t> </a:t>
            </a:r>
            <a:r>
              <a:rPr b="1" lang="en"/>
              <a:t>LESSONS</a:t>
            </a:r>
            <a:br>
              <a:rPr lang="en"/>
            </a:br>
            <a:r>
              <a:rPr lang="en"/>
              <a:t>April 17 - May 30</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Shape 12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Friday, April 21</a:t>
            </a:r>
            <a:endParaRPr/>
          </a:p>
        </p:txBody>
      </p:sp>
      <p:sp>
        <p:nvSpPr>
          <p:cNvPr id="127" name="Shape 127"/>
          <p:cNvSpPr txBox="1"/>
          <p:nvPr>
            <p:ph idx="1" type="body"/>
          </p:nvPr>
        </p:nvSpPr>
        <p:spPr>
          <a:xfrm>
            <a:off x="1407875" y="1152425"/>
            <a:ext cx="7038300" cy="330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t>LT: </a:t>
            </a:r>
            <a:r>
              <a:rPr lang="en" sz="2400">
                <a:solidFill>
                  <a:schemeClr val="accent2"/>
                </a:solidFill>
              </a:rPr>
              <a:t>I can carry out the plan that will allow my CREW to produce our magazine spread. </a:t>
            </a:r>
            <a:endParaRPr sz="2400">
              <a:solidFill>
                <a:schemeClr val="accent2"/>
              </a:solidFill>
            </a:endParaRPr>
          </a:p>
          <a:p>
            <a:pPr indent="0" lvl="0" marL="0">
              <a:spcBef>
                <a:spcPts val="1600"/>
              </a:spcBef>
              <a:spcAft>
                <a:spcPts val="1600"/>
              </a:spcAft>
              <a:buNone/>
            </a:pPr>
            <a:r>
              <a:rPr lang="en" sz="2400"/>
              <a:t>HOS: </a:t>
            </a:r>
            <a:r>
              <a:rPr lang="en" sz="2400">
                <a:solidFill>
                  <a:schemeClr val="accent5"/>
                </a:solidFill>
              </a:rPr>
              <a:t>I can use effective time management to plan and prepare production of our magazine spread.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Shape 13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Friday, April 21</a:t>
            </a:r>
            <a:endParaRPr/>
          </a:p>
        </p:txBody>
      </p:sp>
      <p:pic>
        <p:nvPicPr>
          <p:cNvPr id="133" name="Shape 133"/>
          <p:cNvPicPr preferRelativeResize="0"/>
          <p:nvPr/>
        </p:nvPicPr>
        <p:blipFill rotWithShape="1">
          <a:blip r:embed="rId3">
            <a:alphaModFix amt="75000"/>
          </a:blip>
          <a:srcRect b="21269" l="0" r="0" t="17380"/>
          <a:stretch/>
        </p:blipFill>
        <p:spPr>
          <a:xfrm>
            <a:off x="1325625" y="3035500"/>
            <a:ext cx="6492725" cy="2108001"/>
          </a:xfrm>
          <a:prstGeom prst="rect">
            <a:avLst/>
          </a:prstGeom>
          <a:noFill/>
          <a:ln>
            <a:noFill/>
          </a:ln>
        </p:spPr>
      </p:pic>
      <p:sp>
        <p:nvSpPr>
          <p:cNvPr id="134" name="Shape 134"/>
          <p:cNvSpPr txBox="1"/>
          <p:nvPr>
            <p:ph idx="1" type="body"/>
          </p:nvPr>
        </p:nvSpPr>
        <p:spPr>
          <a:xfrm>
            <a:off x="1325650" y="1152425"/>
            <a:ext cx="7038300" cy="21783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sz="2400"/>
              <a:t>Set a goal as a crew for what needs to be accomplished today.</a:t>
            </a:r>
            <a:endParaRPr sz="2400"/>
          </a:p>
          <a:p>
            <a:pPr indent="0" lvl="0" marL="0" rtl="0" algn="ctr">
              <a:spcBef>
                <a:spcPts val="1600"/>
              </a:spcBef>
              <a:spcAft>
                <a:spcPts val="1600"/>
              </a:spcAft>
              <a:buNone/>
            </a:pPr>
            <a:r>
              <a:rPr lang="en" sz="2400">
                <a:solidFill>
                  <a:schemeClr val="accent2"/>
                </a:solidFill>
              </a:rPr>
              <a:t>Keep in mind the timeline and checklist we made yesterday.</a:t>
            </a:r>
            <a:endParaRPr sz="2400">
              <a:solidFill>
                <a:schemeClr val="accent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Shape 13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Friday, April 21</a:t>
            </a:r>
            <a:endParaRPr/>
          </a:p>
        </p:txBody>
      </p:sp>
      <p:pic>
        <p:nvPicPr>
          <p:cNvPr id="140" name="Shape 140"/>
          <p:cNvPicPr preferRelativeResize="0"/>
          <p:nvPr/>
        </p:nvPicPr>
        <p:blipFill>
          <a:blip r:embed="rId3">
            <a:alphaModFix/>
          </a:blip>
          <a:stretch>
            <a:fillRect/>
          </a:stretch>
        </p:blipFill>
        <p:spPr>
          <a:xfrm>
            <a:off x="1289463" y="1262675"/>
            <a:ext cx="6565075" cy="3495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Shape 14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Friday, April 21</a:t>
            </a:r>
            <a:endParaRPr/>
          </a:p>
        </p:txBody>
      </p:sp>
      <p:pic>
        <p:nvPicPr>
          <p:cNvPr id="146" name="Shape 146"/>
          <p:cNvPicPr preferRelativeResize="0"/>
          <p:nvPr/>
        </p:nvPicPr>
        <p:blipFill rotWithShape="1">
          <a:blip r:embed="rId3">
            <a:alphaModFix/>
          </a:blip>
          <a:srcRect b="21269" l="0" r="0" t="17380"/>
          <a:stretch/>
        </p:blipFill>
        <p:spPr>
          <a:xfrm>
            <a:off x="1325625" y="3035500"/>
            <a:ext cx="6492725" cy="2108001"/>
          </a:xfrm>
          <a:prstGeom prst="rect">
            <a:avLst/>
          </a:prstGeom>
          <a:noFill/>
          <a:ln>
            <a:noFill/>
          </a:ln>
        </p:spPr>
      </p:pic>
      <p:sp>
        <p:nvSpPr>
          <p:cNvPr id="147" name="Shape 147"/>
          <p:cNvSpPr txBox="1"/>
          <p:nvPr>
            <p:ph idx="1" type="body"/>
          </p:nvPr>
        </p:nvSpPr>
        <p:spPr>
          <a:xfrm>
            <a:off x="1325650" y="1152425"/>
            <a:ext cx="7038300" cy="2178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t>Debrief: </a:t>
            </a:r>
            <a:endParaRPr sz="2400"/>
          </a:p>
          <a:p>
            <a:pPr indent="0" lvl="0" marL="0" rtl="0" algn="ctr">
              <a:spcBef>
                <a:spcPts val="1600"/>
              </a:spcBef>
              <a:spcAft>
                <a:spcPts val="0"/>
              </a:spcAft>
              <a:buNone/>
            </a:pPr>
            <a:r>
              <a:rPr lang="en" sz="2400">
                <a:solidFill>
                  <a:srgbClr val="1155CC"/>
                </a:solidFill>
              </a:rPr>
              <a:t>Did we accomplish our goal for today?</a:t>
            </a:r>
            <a:endParaRPr sz="2400">
              <a:solidFill>
                <a:srgbClr val="1155CC"/>
              </a:solidFill>
            </a:endParaRPr>
          </a:p>
          <a:p>
            <a:pPr indent="0" lvl="0" marL="0" rtl="0" algn="ctr">
              <a:spcBef>
                <a:spcPts val="1600"/>
              </a:spcBef>
              <a:spcAft>
                <a:spcPts val="1600"/>
              </a:spcAft>
              <a:buNone/>
            </a:pPr>
            <a:r>
              <a:rPr lang="en" sz="2400">
                <a:solidFill>
                  <a:srgbClr val="1155CC"/>
                </a:solidFill>
              </a:rPr>
              <a:t>What are our next steps?</a:t>
            </a:r>
            <a:endParaRPr sz="2400">
              <a:solidFill>
                <a:srgbClr val="1155CC"/>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type="title"/>
          </p:nvPr>
        </p:nvSpPr>
        <p:spPr>
          <a:xfrm>
            <a:off x="311700" y="-88375"/>
            <a:ext cx="8520600" cy="47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500"/>
              <a:t>Veteran’s Project Timeline...</a:t>
            </a:r>
            <a:endParaRPr sz="4500"/>
          </a:p>
        </p:txBody>
      </p:sp>
      <p:sp>
        <p:nvSpPr>
          <p:cNvPr id="153" name="Shape 153"/>
          <p:cNvSpPr txBox="1"/>
          <p:nvPr>
            <p:ph idx="1" type="body"/>
          </p:nvPr>
        </p:nvSpPr>
        <p:spPr>
          <a:xfrm>
            <a:off x="188800" y="785375"/>
            <a:ext cx="4416000" cy="43656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solidFill>
                  <a:srgbClr val="434343"/>
                </a:solidFill>
                <a:latin typeface="Kite One"/>
                <a:ea typeface="Kite One"/>
                <a:cs typeface="Kite One"/>
                <a:sym typeface="Kite One"/>
              </a:rPr>
              <a:t>Wed. , April 26:    Work Day</a:t>
            </a: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Thurs., April 27:   Work Day</a:t>
            </a: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Fri., April 28:		Work Day</a:t>
            </a:r>
            <a:endParaRPr>
              <a:solidFill>
                <a:srgbClr val="434343"/>
              </a:solidFill>
              <a:latin typeface="Kite One"/>
              <a:ea typeface="Kite One"/>
              <a:cs typeface="Kite One"/>
              <a:sym typeface="Kite One"/>
            </a:endParaRPr>
          </a:p>
          <a:p>
            <a:pPr indent="0" lvl="0" marL="0" rtl="0">
              <a:spcBef>
                <a:spcPts val="1600"/>
              </a:spcBef>
              <a:spcAft>
                <a:spcPts val="0"/>
              </a:spcAft>
              <a:buNone/>
            </a:pPr>
            <a:r>
              <a:rPr lang="en">
                <a:solidFill>
                  <a:srgbClr val="434343"/>
                </a:solidFill>
                <a:latin typeface="Kite One"/>
                <a:ea typeface="Kite One"/>
                <a:cs typeface="Kite One"/>
                <a:sym typeface="Kite One"/>
              </a:rPr>
              <a:t>Wed., May 3:        Work Day</a:t>
            </a: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Thurs., May 4:      Work Day</a:t>
            </a:r>
            <a:br>
              <a:rPr lang="en">
                <a:solidFill>
                  <a:srgbClr val="434343"/>
                </a:solidFill>
                <a:latin typeface="Kite One"/>
                <a:ea typeface="Kite One"/>
                <a:cs typeface="Kite One"/>
                <a:sym typeface="Kite One"/>
              </a:rPr>
            </a:br>
            <a:r>
              <a:rPr b="1" lang="en">
                <a:solidFill>
                  <a:srgbClr val="434343"/>
                </a:solidFill>
                <a:highlight>
                  <a:srgbClr val="FFFF00"/>
                </a:highlight>
                <a:latin typeface="Kite One"/>
                <a:ea typeface="Kite One"/>
                <a:cs typeface="Kite One"/>
                <a:sym typeface="Kite One"/>
              </a:rPr>
              <a:t>Fri., May 5:  Magazine Spread To Be COMPLETE!!!</a:t>
            </a:r>
            <a:endParaRPr b="1">
              <a:solidFill>
                <a:srgbClr val="434343"/>
              </a:solidFill>
              <a:highlight>
                <a:srgbClr val="FFFF00"/>
              </a:highlight>
              <a:latin typeface="Kite One"/>
              <a:ea typeface="Kite One"/>
              <a:cs typeface="Kite One"/>
              <a:sym typeface="Kite One"/>
            </a:endParaRPr>
          </a:p>
          <a:p>
            <a:pPr indent="0" lvl="0" marL="0" rtl="0">
              <a:spcBef>
                <a:spcPts val="1600"/>
              </a:spcBef>
              <a:spcAft>
                <a:spcPts val="1600"/>
              </a:spcAft>
              <a:buNone/>
            </a:pPr>
            <a:br>
              <a:rPr b="1" lang="en">
                <a:solidFill>
                  <a:srgbClr val="434343"/>
                </a:solidFill>
                <a:latin typeface="Kite One"/>
                <a:ea typeface="Kite One"/>
                <a:cs typeface="Kite One"/>
                <a:sym typeface="Kite One"/>
              </a:rPr>
            </a:br>
            <a:r>
              <a:rPr lang="en">
                <a:solidFill>
                  <a:srgbClr val="0000FF"/>
                </a:solidFill>
                <a:latin typeface="Kite One"/>
                <a:ea typeface="Kite One"/>
                <a:cs typeface="Kite One"/>
                <a:sym typeface="Kite One"/>
              </a:rPr>
              <a:t>Wed.  - Fri., May 10 - 12 </a:t>
            </a:r>
            <a:br>
              <a:rPr lang="en">
                <a:solidFill>
                  <a:srgbClr val="0000FF"/>
                </a:solidFill>
                <a:latin typeface="Kite One"/>
                <a:ea typeface="Kite One"/>
                <a:cs typeface="Kite One"/>
                <a:sym typeface="Kite One"/>
              </a:rPr>
            </a:br>
            <a:r>
              <a:rPr lang="en">
                <a:solidFill>
                  <a:srgbClr val="0000FF"/>
                </a:solidFill>
                <a:latin typeface="Kite One"/>
                <a:ea typeface="Kite One"/>
                <a:cs typeface="Kite One"/>
                <a:sym typeface="Kite One"/>
              </a:rPr>
              <a:t>     SCPass, SCReady TESTING WEEK</a:t>
            </a:r>
            <a:br>
              <a:rPr lang="en">
                <a:solidFill>
                  <a:srgbClr val="0000FF"/>
                </a:solidFill>
                <a:latin typeface="Kite One"/>
                <a:ea typeface="Kite One"/>
                <a:cs typeface="Kite One"/>
                <a:sym typeface="Kite One"/>
              </a:rPr>
            </a:br>
            <a:endParaRPr>
              <a:solidFill>
                <a:srgbClr val="0000FF"/>
              </a:solidFill>
              <a:latin typeface="Kite One"/>
              <a:ea typeface="Kite One"/>
              <a:cs typeface="Kite One"/>
              <a:sym typeface="Kite One"/>
            </a:endParaRPr>
          </a:p>
        </p:txBody>
      </p:sp>
      <p:sp>
        <p:nvSpPr>
          <p:cNvPr id="154" name="Shape 154"/>
          <p:cNvSpPr txBox="1"/>
          <p:nvPr/>
        </p:nvSpPr>
        <p:spPr>
          <a:xfrm>
            <a:off x="4604800" y="559325"/>
            <a:ext cx="4467000" cy="41037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800">
                <a:solidFill>
                  <a:srgbClr val="434343"/>
                </a:solidFill>
                <a:latin typeface="Kite One"/>
                <a:ea typeface="Kite One"/>
                <a:cs typeface="Kite One"/>
                <a:sym typeface="Kite One"/>
              </a:rPr>
              <a:t>Wed. , May 17:    Peer Critique </a:t>
            </a:r>
            <a:r>
              <a:rPr lang="en" sz="1300">
                <a:solidFill>
                  <a:srgbClr val="434343"/>
                </a:solidFill>
                <a:latin typeface="Kite One"/>
                <a:ea typeface="Kite One"/>
                <a:cs typeface="Kite One"/>
                <a:sym typeface="Kite One"/>
              </a:rPr>
              <a:t>(Buffer Day)</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Thurs., May 18:   Peer Critique </a:t>
            </a:r>
            <a:r>
              <a:rPr lang="en" sz="1300">
                <a:solidFill>
                  <a:srgbClr val="434343"/>
                </a:solidFill>
                <a:latin typeface="Kite One"/>
                <a:ea typeface="Kite One"/>
                <a:cs typeface="Kite One"/>
                <a:sym typeface="Kite One"/>
              </a:rPr>
              <a:t>(Buffer Day)</a:t>
            </a:r>
            <a:br>
              <a:rPr lang="en" sz="1800">
                <a:solidFill>
                  <a:srgbClr val="434343"/>
                </a:solidFill>
                <a:latin typeface="Kite One"/>
                <a:ea typeface="Kite One"/>
                <a:cs typeface="Kite One"/>
                <a:sym typeface="Kite One"/>
              </a:rPr>
            </a:br>
            <a:r>
              <a:rPr b="1" lang="en" sz="1800">
                <a:solidFill>
                  <a:srgbClr val="434343"/>
                </a:solidFill>
                <a:highlight>
                  <a:srgbClr val="FFFF00"/>
                </a:highlight>
                <a:latin typeface="Kite One"/>
                <a:ea typeface="Kite One"/>
                <a:cs typeface="Kite One"/>
                <a:sym typeface="Kite One"/>
              </a:rPr>
              <a:t>Fri., May 19:       Submit Spread to Drive, submit CREW slide to Drive THIS DEADLINE IS FIRM OR YOUR STORY WILL NOT BE FEATURED!</a:t>
            </a:r>
            <a:br>
              <a:rPr lang="en">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Wed. , May 24:  </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    Practice for Veterans Ceremony</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Thurs., May 25:  </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    Practice for Veterans Ceremony</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Fri., May 26:  </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   Awards Day Ceremony in CREW</a:t>
            </a:r>
            <a:br>
              <a:rPr lang="en" sz="1800">
                <a:solidFill>
                  <a:srgbClr val="434343"/>
                </a:solidFill>
                <a:latin typeface="Kite One"/>
                <a:ea typeface="Kite One"/>
                <a:cs typeface="Kite One"/>
                <a:sym typeface="Kite One"/>
              </a:rPr>
            </a:br>
            <a:r>
              <a:rPr b="1" lang="en" sz="1800">
                <a:solidFill>
                  <a:srgbClr val="434343"/>
                </a:solidFill>
                <a:highlight>
                  <a:srgbClr val="FFFF00"/>
                </a:highlight>
                <a:latin typeface="Kite One"/>
                <a:ea typeface="Kite One"/>
                <a:cs typeface="Kite One"/>
                <a:sym typeface="Kite One"/>
              </a:rPr>
              <a:t>Tuesday, May 30: (Half Day)  </a:t>
            </a:r>
            <a:br>
              <a:rPr b="1" lang="en" sz="1800">
                <a:solidFill>
                  <a:srgbClr val="434343"/>
                </a:solidFill>
                <a:highlight>
                  <a:srgbClr val="FFFF00"/>
                </a:highlight>
                <a:latin typeface="Kite One"/>
                <a:ea typeface="Kite One"/>
                <a:cs typeface="Kite One"/>
                <a:sym typeface="Kite One"/>
              </a:rPr>
            </a:br>
            <a:r>
              <a:rPr b="1" lang="en" sz="1800">
                <a:solidFill>
                  <a:srgbClr val="434343"/>
                </a:solidFill>
                <a:highlight>
                  <a:srgbClr val="FFFF00"/>
                </a:highlight>
                <a:latin typeface="Kite One"/>
                <a:ea typeface="Kite One"/>
                <a:cs typeface="Kite One"/>
                <a:sym typeface="Kite One"/>
              </a:rPr>
              <a:t>       Veteran’s Celebration</a:t>
            </a:r>
            <a:endParaRPr b="1" sz="1300">
              <a:solidFill>
                <a:srgbClr val="434343"/>
              </a:solidFill>
              <a:highlight>
                <a:srgbClr val="FFFF00"/>
              </a:highlight>
              <a:latin typeface="Kite One"/>
              <a:ea typeface="Kite One"/>
              <a:cs typeface="Kite One"/>
              <a:sym typeface="Kite One"/>
            </a:endParaRPr>
          </a:p>
          <a:p>
            <a:pPr indent="0" lvl="0" marL="0" rtl="0">
              <a:spcBef>
                <a:spcPts val="160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Shape 159"/>
          <p:cNvSpPr txBox="1"/>
          <p:nvPr>
            <p:ph type="title"/>
          </p:nvPr>
        </p:nvSpPr>
        <p:spPr>
          <a:xfrm>
            <a:off x="158175" y="137950"/>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Wednesday, April 26 - Free Use Photos Tools</a:t>
            </a:r>
            <a:endParaRPr/>
          </a:p>
        </p:txBody>
      </p:sp>
      <p:sp>
        <p:nvSpPr>
          <p:cNvPr id="160" name="Shape 160"/>
          <p:cNvSpPr txBox="1"/>
          <p:nvPr>
            <p:ph idx="1" type="body"/>
          </p:nvPr>
        </p:nvSpPr>
        <p:spPr>
          <a:xfrm>
            <a:off x="158175" y="984850"/>
            <a:ext cx="8747100" cy="3877200"/>
          </a:xfrm>
          <a:prstGeom prst="rect">
            <a:avLst/>
          </a:prstGeom>
        </p:spPr>
        <p:txBody>
          <a:bodyPr anchorCtr="0" anchor="t" bIns="91425" lIns="91425" spcFirstLastPara="1" rIns="91425" wrap="square" tIns="91425">
            <a:noAutofit/>
          </a:bodyPr>
          <a:lstStyle/>
          <a:p>
            <a:pPr indent="0" lvl="0" marL="0" rtl="0">
              <a:lnSpc>
                <a:spcPct val="140000"/>
              </a:lnSpc>
              <a:spcBef>
                <a:spcPts val="1100"/>
              </a:spcBef>
              <a:spcAft>
                <a:spcPts val="0"/>
              </a:spcAft>
              <a:buNone/>
            </a:pPr>
            <a:r>
              <a:rPr lang="en" sz="1400" u="sng">
                <a:solidFill>
                  <a:srgbClr val="1155CC"/>
                </a:solidFill>
                <a:latin typeface="Kreon"/>
                <a:ea typeface="Kreon"/>
                <a:cs typeface="Kreon"/>
                <a:sym typeface="Kreon"/>
                <a:hlinkClick r:id="rId3"/>
              </a:rPr>
              <a:t>http://creativecommons.org/</a:t>
            </a:r>
            <a:endParaRPr sz="1400" u="sng">
              <a:solidFill>
                <a:srgbClr val="1155CC"/>
              </a:solidFill>
              <a:latin typeface="Kreon"/>
              <a:ea typeface="Kreon"/>
              <a:cs typeface="Kreon"/>
              <a:sym typeface="Kreon"/>
              <a:hlinkClick r:id="rId4"/>
            </a:endParaRPr>
          </a:p>
          <a:p>
            <a:pPr indent="0" lvl="0" marL="0" rtl="0">
              <a:lnSpc>
                <a:spcPct val="140000"/>
              </a:lnSpc>
              <a:spcBef>
                <a:spcPts val="1100"/>
              </a:spcBef>
              <a:spcAft>
                <a:spcPts val="0"/>
              </a:spcAft>
              <a:buNone/>
            </a:pPr>
            <a:r>
              <a:rPr lang="en" sz="1400">
                <a:solidFill>
                  <a:srgbClr val="000000"/>
                </a:solidFill>
                <a:latin typeface="Kreon"/>
                <a:ea typeface="Kreon"/>
                <a:cs typeface="Kreon"/>
                <a:sym typeface="Kreon"/>
              </a:rPr>
              <a:t>Search the Creative Commons for items to use that the author has given permission to use and sometimes adapt their work:</a:t>
            </a:r>
            <a:endParaRPr sz="1400">
              <a:solidFill>
                <a:srgbClr val="000000"/>
              </a:solidFill>
              <a:latin typeface="Kreon"/>
              <a:ea typeface="Kreon"/>
              <a:cs typeface="Kreon"/>
              <a:sym typeface="Kreon"/>
            </a:endParaRPr>
          </a:p>
          <a:p>
            <a:pPr indent="0" lvl="0" marL="0" rtl="0">
              <a:lnSpc>
                <a:spcPct val="140000"/>
              </a:lnSpc>
              <a:spcBef>
                <a:spcPts val="1100"/>
              </a:spcBef>
              <a:spcAft>
                <a:spcPts val="0"/>
              </a:spcAft>
              <a:buNone/>
            </a:pPr>
            <a:r>
              <a:rPr lang="en" sz="1400" u="sng">
                <a:solidFill>
                  <a:srgbClr val="1155CC"/>
                </a:solidFill>
                <a:latin typeface="Kreon"/>
                <a:ea typeface="Kreon"/>
                <a:cs typeface="Kreon"/>
                <a:sym typeface="Kreon"/>
                <a:hlinkClick r:id="rId5"/>
              </a:rPr>
              <a:t>http://publicdomainreview.org/collections/?medium=image</a:t>
            </a:r>
            <a:endParaRPr sz="1400" u="sng">
              <a:solidFill>
                <a:srgbClr val="1155CC"/>
              </a:solidFill>
              <a:latin typeface="Kreon"/>
              <a:ea typeface="Kreon"/>
              <a:cs typeface="Kreon"/>
              <a:sym typeface="Kreon"/>
              <a:hlinkClick r:id="rId6"/>
            </a:endParaRPr>
          </a:p>
          <a:p>
            <a:pPr indent="0" lvl="0" marL="0" rtl="0">
              <a:lnSpc>
                <a:spcPct val="140000"/>
              </a:lnSpc>
              <a:spcBef>
                <a:spcPts val="1100"/>
              </a:spcBef>
              <a:spcAft>
                <a:spcPts val="0"/>
              </a:spcAft>
              <a:buNone/>
            </a:pPr>
            <a:r>
              <a:rPr lang="en" sz="1400">
                <a:solidFill>
                  <a:srgbClr val="000000"/>
                </a:solidFill>
                <a:latin typeface="Kreon"/>
                <a:ea typeface="Kreon"/>
                <a:cs typeface="Kreon"/>
                <a:sym typeface="Kreon"/>
              </a:rPr>
              <a:t>Public Domain Review has lots of images in the Public Domain.</a:t>
            </a:r>
            <a:endParaRPr sz="1400">
              <a:solidFill>
                <a:srgbClr val="333333"/>
              </a:solidFill>
              <a:latin typeface="Kreon"/>
              <a:ea typeface="Kreon"/>
              <a:cs typeface="Kreon"/>
              <a:sym typeface="Kreon"/>
            </a:endParaRPr>
          </a:p>
          <a:p>
            <a:pPr indent="0" lvl="0" marL="0" rtl="0">
              <a:lnSpc>
                <a:spcPct val="140000"/>
              </a:lnSpc>
              <a:spcBef>
                <a:spcPts val="1100"/>
              </a:spcBef>
              <a:spcAft>
                <a:spcPts val="0"/>
              </a:spcAft>
              <a:buNone/>
            </a:pPr>
            <a:r>
              <a:rPr lang="en" sz="1400" u="sng">
                <a:solidFill>
                  <a:srgbClr val="1155CC"/>
                </a:solidFill>
                <a:latin typeface="Kreon"/>
                <a:ea typeface="Kreon"/>
                <a:cs typeface="Kreon"/>
                <a:sym typeface="Kreon"/>
                <a:hlinkClick r:id="rId7"/>
              </a:rPr>
              <a:t>https://www.flickr.com/commons</a:t>
            </a:r>
            <a:endParaRPr sz="1400" u="sng">
              <a:solidFill>
                <a:srgbClr val="1155CC"/>
              </a:solidFill>
              <a:latin typeface="Kreon"/>
              <a:ea typeface="Kreon"/>
              <a:cs typeface="Kreon"/>
              <a:sym typeface="Kreon"/>
              <a:hlinkClick r:id="rId8"/>
            </a:endParaRPr>
          </a:p>
          <a:p>
            <a:pPr indent="0" lvl="0" marL="0" rtl="0">
              <a:lnSpc>
                <a:spcPct val="140000"/>
              </a:lnSpc>
              <a:spcBef>
                <a:spcPts val="1100"/>
              </a:spcBef>
              <a:spcAft>
                <a:spcPts val="0"/>
              </a:spcAft>
              <a:buNone/>
            </a:pPr>
            <a:r>
              <a:rPr lang="en" sz="1400">
                <a:solidFill>
                  <a:srgbClr val="000000"/>
                </a:solidFill>
                <a:latin typeface="Kreon"/>
                <a:ea typeface="Kreon"/>
                <a:cs typeface="Kreon"/>
                <a:sym typeface="Kreon"/>
              </a:rPr>
              <a:t>Flickr: The Commons partner with the Library of Congress and is a great place for photos.</a:t>
            </a:r>
            <a:endParaRPr sz="1400">
              <a:solidFill>
                <a:srgbClr val="333333"/>
              </a:solidFill>
              <a:latin typeface="Kreon"/>
              <a:ea typeface="Kreon"/>
              <a:cs typeface="Kreon"/>
              <a:sym typeface="Kreon"/>
            </a:endParaRPr>
          </a:p>
          <a:p>
            <a:pPr indent="0" lvl="0" marL="0" rtl="0">
              <a:lnSpc>
                <a:spcPct val="140000"/>
              </a:lnSpc>
              <a:spcBef>
                <a:spcPts val="1100"/>
              </a:spcBef>
              <a:spcAft>
                <a:spcPts val="0"/>
              </a:spcAft>
              <a:buNone/>
            </a:pPr>
            <a:r>
              <a:rPr lang="en" sz="1400" u="sng">
                <a:solidFill>
                  <a:srgbClr val="4B57A7"/>
                </a:solidFill>
                <a:latin typeface="Kreon"/>
                <a:ea typeface="Kreon"/>
                <a:cs typeface="Kreon"/>
                <a:sym typeface="Kreon"/>
                <a:hlinkClick r:id="rId9"/>
              </a:rPr>
              <a:t>https://morguefile.com/</a:t>
            </a:r>
            <a:endParaRPr sz="1400" u="sng">
              <a:solidFill>
                <a:srgbClr val="4B57A7"/>
              </a:solidFill>
              <a:latin typeface="Kreon"/>
              <a:ea typeface="Kreon"/>
              <a:cs typeface="Kreon"/>
              <a:sym typeface="Kreon"/>
              <a:hlinkClick r:id="rId10"/>
            </a:endParaRPr>
          </a:p>
          <a:p>
            <a:pPr indent="0" lvl="0" marL="0" rtl="0">
              <a:lnSpc>
                <a:spcPct val="140000"/>
              </a:lnSpc>
              <a:spcBef>
                <a:spcPts val="1100"/>
              </a:spcBef>
              <a:spcAft>
                <a:spcPts val="0"/>
              </a:spcAft>
              <a:buNone/>
            </a:pPr>
            <a:r>
              <a:rPr lang="en" sz="1400">
                <a:solidFill>
                  <a:srgbClr val="000000"/>
                </a:solidFill>
                <a:latin typeface="Kreon"/>
                <a:ea typeface="Kreon"/>
                <a:cs typeface="Kreon"/>
                <a:sym typeface="Kreon"/>
              </a:rPr>
              <a:t>Pictures from government websites are typically in the Public Domain unless you see a copyright symbol and year.</a:t>
            </a:r>
            <a:endParaRPr sz="1400">
              <a:solidFill>
                <a:srgbClr val="000000"/>
              </a:solidFill>
              <a:latin typeface="Kreon"/>
              <a:ea typeface="Kreon"/>
              <a:cs typeface="Kreon"/>
              <a:sym typeface="Kreon"/>
            </a:endParaRPr>
          </a:p>
          <a:p>
            <a:pPr indent="0" lvl="0" marL="0" rtl="0">
              <a:spcBef>
                <a:spcPts val="0"/>
              </a:spcBef>
              <a:spcAft>
                <a:spcPts val="0"/>
              </a:spcAft>
              <a:buNone/>
            </a:pPr>
            <a:r>
              <a:t/>
            </a:r>
            <a:endParaRPr sz="1200">
              <a:solidFill>
                <a:srgbClr val="000000"/>
              </a:solidFill>
              <a:latin typeface="Arial"/>
              <a:ea typeface="Arial"/>
              <a:cs typeface="Arial"/>
              <a:sym typeface="Arial"/>
            </a:endParaRPr>
          </a:p>
          <a:p>
            <a:pPr indent="0" lvl="0" marL="0" rtl="0">
              <a:spcBef>
                <a:spcPts val="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Shape 16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Wednesday</a:t>
            </a:r>
            <a:r>
              <a:rPr lang="en"/>
              <a:t>, April 26 - Friday, April 28</a:t>
            </a:r>
            <a:endParaRPr/>
          </a:p>
        </p:txBody>
      </p:sp>
      <p:sp>
        <p:nvSpPr>
          <p:cNvPr id="166" name="Shape 166"/>
          <p:cNvSpPr txBox="1"/>
          <p:nvPr>
            <p:ph idx="1" type="body"/>
          </p:nvPr>
        </p:nvSpPr>
        <p:spPr>
          <a:xfrm>
            <a:off x="1407875" y="1152425"/>
            <a:ext cx="7038300" cy="330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2400"/>
              <a:t>LT: </a:t>
            </a:r>
            <a:r>
              <a:rPr lang="en" sz="2400">
                <a:solidFill>
                  <a:schemeClr val="accent2"/>
                </a:solidFill>
              </a:rPr>
              <a:t>I can carry out the plan that will allow my CREW to produce our magazine spread. </a:t>
            </a:r>
            <a:endParaRPr sz="2400">
              <a:solidFill>
                <a:schemeClr val="accent2"/>
              </a:solidFill>
            </a:endParaRPr>
          </a:p>
          <a:p>
            <a:pPr indent="0" lvl="0" marL="0" rtl="0">
              <a:spcBef>
                <a:spcPts val="1600"/>
              </a:spcBef>
              <a:spcAft>
                <a:spcPts val="1600"/>
              </a:spcAft>
              <a:buNone/>
            </a:pPr>
            <a:r>
              <a:rPr lang="en" sz="2400"/>
              <a:t>HOS: </a:t>
            </a:r>
            <a:r>
              <a:rPr lang="en" sz="2400">
                <a:solidFill>
                  <a:schemeClr val="accent5"/>
                </a:solidFill>
              </a:rPr>
              <a:t>I can use effective time management to plan and prepare production of our magazine spread.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Shape 171"/>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Wednesday</a:t>
            </a:r>
            <a:r>
              <a:rPr lang="en"/>
              <a:t>, April 26</a:t>
            </a:r>
            <a:r>
              <a:rPr lang="en"/>
              <a:t>- Friday, April 28</a:t>
            </a:r>
            <a:endParaRPr/>
          </a:p>
        </p:txBody>
      </p:sp>
      <p:pic>
        <p:nvPicPr>
          <p:cNvPr id="172" name="Shape 172"/>
          <p:cNvPicPr preferRelativeResize="0"/>
          <p:nvPr/>
        </p:nvPicPr>
        <p:blipFill rotWithShape="1">
          <a:blip r:embed="rId3">
            <a:alphaModFix amt="75000"/>
          </a:blip>
          <a:srcRect b="21269" l="0" r="0" t="17380"/>
          <a:stretch/>
        </p:blipFill>
        <p:spPr>
          <a:xfrm>
            <a:off x="1325625" y="3035500"/>
            <a:ext cx="6492725" cy="2108001"/>
          </a:xfrm>
          <a:prstGeom prst="rect">
            <a:avLst/>
          </a:prstGeom>
          <a:noFill/>
          <a:ln>
            <a:noFill/>
          </a:ln>
        </p:spPr>
      </p:pic>
      <p:sp>
        <p:nvSpPr>
          <p:cNvPr id="173" name="Shape 173"/>
          <p:cNvSpPr txBox="1"/>
          <p:nvPr>
            <p:ph idx="1" type="body"/>
          </p:nvPr>
        </p:nvSpPr>
        <p:spPr>
          <a:xfrm>
            <a:off x="1325650" y="1152425"/>
            <a:ext cx="7038300" cy="2178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t>Set a goal for what needs to be accomplished today.</a:t>
            </a:r>
            <a:endParaRPr sz="2400"/>
          </a:p>
          <a:p>
            <a:pPr indent="0" lvl="0" marL="0" rtl="0" algn="ctr">
              <a:spcBef>
                <a:spcPts val="1600"/>
              </a:spcBef>
              <a:spcAft>
                <a:spcPts val="1600"/>
              </a:spcAft>
              <a:buNone/>
            </a:pPr>
            <a:r>
              <a:rPr lang="en" sz="2400">
                <a:solidFill>
                  <a:schemeClr val="accent2"/>
                </a:solidFill>
              </a:rPr>
              <a:t>Keep in mind the timeline and checklist.</a:t>
            </a:r>
            <a:endParaRPr sz="2400">
              <a:solidFill>
                <a:schemeClr val="accent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Shape 17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Wednesday</a:t>
            </a:r>
            <a:r>
              <a:rPr lang="en"/>
              <a:t>, April 26</a:t>
            </a:r>
            <a:r>
              <a:rPr lang="en"/>
              <a:t>- Friday, April 28</a:t>
            </a:r>
            <a:endParaRPr/>
          </a:p>
        </p:txBody>
      </p:sp>
      <p:pic>
        <p:nvPicPr>
          <p:cNvPr id="179" name="Shape 179"/>
          <p:cNvPicPr preferRelativeResize="0"/>
          <p:nvPr/>
        </p:nvPicPr>
        <p:blipFill>
          <a:blip r:embed="rId3">
            <a:alphaModFix/>
          </a:blip>
          <a:stretch>
            <a:fillRect/>
          </a:stretch>
        </p:blipFill>
        <p:spPr>
          <a:xfrm>
            <a:off x="1289463" y="1262675"/>
            <a:ext cx="6565075" cy="3495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Shape 18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Wednesday</a:t>
            </a:r>
            <a:r>
              <a:rPr lang="en"/>
              <a:t>, April 26</a:t>
            </a:r>
            <a:r>
              <a:rPr lang="en"/>
              <a:t>- Friday, April 28</a:t>
            </a:r>
            <a:endParaRPr/>
          </a:p>
        </p:txBody>
      </p:sp>
      <p:pic>
        <p:nvPicPr>
          <p:cNvPr id="185" name="Shape 185"/>
          <p:cNvPicPr preferRelativeResize="0"/>
          <p:nvPr/>
        </p:nvPicPr>
        <p:blipFill rotWithShape="1">
          <a:blip r:embed="rId3">
            <a:alphaModFix/>
          </a:blip>
          <a:srcRect b="21269" l="0" r="0" t="17380"/>
          <a:stretch/>
        </p:blipFill>
        <p:spPr>
          <a:xfrm>
            <a:off x="1325625" y="3035500"/>
            <a:ext cx="6492725" cy="2108001"/>
          </a:xfrm>
          <a:prstGeom prst="rect">
            <a:avLst/>
          </a:prstGeom>
          <a:noFill/>
          <a:ln>
            <a:noFill/>
          </a:ln>
        </p:spPr>
      </p:pic>
      <p:sp>
        <p:nvSpPr>
          <p:cNvPr id="186" name="Shape 186"/>
          <p:cNvSpPr txBox="1"/>
          <p:nvPr>
            <p:ph idx="1" type="body"/>
          </p:nvPr>
        </p:nvSpPr>
        <p:spPr>
          <a:xfrm>
            <a:off x="1325650" y="1152425"/>
            <a:ext cx="7038300" cy="2178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t>Debrief: </a:t>
            </a:r>
            <a:endParaRPr sz="2400"/>
          </a:p>
          <a:p>
            <a:pPr indent="0" lvl="0" marL="0" rtl="0" algn="ctr">
              <a:spcBef>
                <a:spcPts val="1600"/>
              </a:spcBef>
              <a:spcAft>
                <a:spcPts val="0"/>
              </a:spcAft>
              <a:buNone/>
            </a:pPr>
            <a:r>
              <a:rPr lang="en" sz="2400">
                <a:solidFill>
                  <a:srgbClr val="1155CC"/>
                </a:solidFill>
              </a:rPr>
              <a:t>Did we accomplish our goal for today?</a:t>
            </a:r>
            <a:endParaRPr sz="2400">
              <a:solidFill>
                <a:srgbClr val="1155CC"/>
              </a:solidFill>
            </a:endParaRPr>
          </a:p>
          <a:p>
            <a:pPr indent="0" lvl="0" marL="0" rtl="0" algn="ctr">
              <a:spcBef>
                <a:spcPts val="1600"/>
              </a:spcBef>
              <a:spcAft>
                <a:spcPts val="1600"/>
              </a:spcAft>
              <a:buNone/>
            </a:pPr>
            <a:r>
              <a:rPr lang="en" sz="2400">
                <a:solidFill>
                  <a:srgbClr val="1155CC"/>
                </a:solidFill>
              </a:rPr>
              <a:t>What are our next steps?</a:t>
            </a:r>
            <a:endParaRPr sz="2400">
              <a:solidFill>
                <a:srgbClr val="1155CC"/>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txBox="1"/>
          <p:nvPr>
            <p:ph type="title"/>
          </p:nvPr>
        </p:nvSpPr>
        <p:spPr>
          <a:xfrm>
            <a:off x="311700" y="-88375"/>
            <a:ext cx="8520600" cy="47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500"/>
              <a:t>Veteran’s Project </a:t>
            </a:r>
            <a:r>
              <a:rPr lang="en" sz="4500"/>
              <a:t>Timeline...</a:t>
            </a:r>
            <a:endParaRPr sz="4500"/>
          </a:p>
        </p:txBody>
      </p:sp>
      <p:sp>
        <p:nvSpPr>
          <p:cNvPr id="73" name="Shape 73"/>
          <p:cNvSpPr txBox="1"/>
          <p:nvPr>
            <p:ph idx="1" type="body"/>
          </p:nvPr>
        </p:nvSpPr>
        <p:spPr>
          <a:xfrm>
            <a:off x="188800" y="785375"/>
            <a:ext cx="4416000" cy="43656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Wed. , April 26:    Work Day</a:t>
            </a: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Thurs., April 27:   Work Day</a:t>
            </a: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Fri., April 28:       Work Day</a:t>
            </a: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Wed., May 3:        Work Day</a:t>
            </a:r>
            <a:br>
              <a:rPr lang="en">
                <a:solidFill>
                  <a:srgbClr val="434343"/>
                </a:solidFill>
                <a:latin typeface="Kite One"/>
                <a:ea typeface="Kite One"/>
                <a:cs typeface="Kite One"/>
                <a:sym typeface="Kite One"/>
              </a:rPr>
            </a:br>
            <a:r>
              <a:rPr lang="en">
                <a:solidFill>
                  <a:srgbClr val="434343"/>
                </a:solidFill>
                <a:latin typeface="Kite One"/>
                <a:ea typeface="Kite One"/>
                <a:cs typeface="Kite One"/>
                <a:sym typeface="Kite One"/>
              </a:rPr>
              <a:t>Thurs., May 4:      Work Day</a:t>
            </a:r>
            <a:br>
              <a:rPr lang="en">
                <a:solidFill>
                  <a:srgbClr val="434343"/>
                </a:solidFill>
                <a:latin typeface="Kite One"/>
                <a:ea typeface="Kite One"/>
                <a:cs typeface="Kite One"/>
                <a:sym typeface="Kite One"/>
              </a:rPr>
            </a:br>
            <a:r>
              <a:rPr b="1" lang="en">
                <a:solidFill>
                  <a:srgbClr val="434343"/>
                </a:solidFill>
                <a:highlight>
                  <a:srgbClr val="FFFF00"/>
                </a:highlight>
                <a:latin typeface="Kite One"/>
                <a:ea typeface="Kite One"/>
                <a:cs typeface="Kite One"/>
                <a:sym typeface="Kite One"/>
              </a:rPr>
              <a:t>Fri., May 5:  Magazine Spread To Be COMPLETE!!!</a:t>
            </a:r>
            <a:br>
              <a:rPr b="1" lang="en">
                <a:solidFill>
                  <a:srgbClr val="434343"/>
                </a:solidFill>
                <a:latin typeface="Kite One"/>
                <a:ea typeface="Kite One"/>
                <a:cs typeface="Kite One"/>
                <a:sym typeface="Kite One"/>
              </a:rPr>
            </a:br>
            <a:r>
              <a:rPr lang="en">
                <a:solidFill>
                  <a:srgbClr val="0000FF"/>
                </a:solidFill>
                <a:latin typeface="Kite One"/>
                <a:ea typeface="Kite One"/>
                <a:cs typeface="Kite One"/>
                <a:sym typeface="Kite One"/>
              </a:rPr>
              <a:t>Wed.  - Fri., May 10 - 12 </a:t>
            </a:r>
            <a:br>
              <a:rPr lang="en">
                <a:solidFill>
                  <a:srgbClr val="0000FF"/>
                </a:solidFill>
                <a:latin typeface="Kite One"/>
                <a:ea typeface="Kite One"/>
                <a:cs typeface="Kite One"/>
                <a:sym typeface="Kite One"/>
              </a:rPr>
            </a:br>
            <a:r>
              <a:rPr lang="en">
                <a:solidFill>
                  <a:srgbClr val="0000FF"/>
                </a:solidFill>
                <a:latin typeface="Kite One"/>
                <a:ea typeface="Kite One"/>
                <a:cs typeface="Kite One"/>
                <a:sym typeface="Kite One"/>
              </a:rPr>
              <a:t>     SCPass, SCReady TESTING WEEK</a:t>
            </a:r>
            <a:br>
              <a:rPr lang="en">
                <a:solidFill>
                  <a:srgbClr val="0000FF"/>
                </a:solidFill>
                <a:latin typeface="Kite One"/>
                <a:ea typeface="Kite One"/>
                <a:cs typeface="Kite One"/>
                <a:sym typeface="Kite One"/>
              </a:rPr>
            </a:br>
            <a:endParaRPr>
              <a:solidFill>
                <a:srgbClr val="0000FF"/>
              </a:solidFill>
              <a:latin typeface="Kite One"/>
              <a:ea typeface="Kite One"/>
              <a:cs typeface="Kite One"/>
              <a:sym typeface="Kite One"/>
            </a:endParaRPr>
          </a:p>
        </p:txBody>
      </p:sp>
      <p:sp>
        <p:nvSpPr>
          <p:cNvPr id="74" name="Shape 74"/>
          <p:cNvSpPr txBox="1"/>
          <p:nvPr/>
        </p:nvSpPr>
        <p:spPr>
          <a:xfrm>
            <a:off x="4604800" y="785375"/>
            <a:ext cx="4467000" cy="38778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800">
                <a:solidFill>
                  <a:srgbClr val="434343"/>
                </a:solidFill>
                <a:latin typeface="Kite One"/>
                <a:ea typeface="Kite One"/>
                <a:cs typeface="Kite One"/>
                <a:sym typeface="Kite One"/>
              </a:rPr>
              <a:t>Wed. , May 17:    Peer Critique </a:t>
            </a:r>
            <a:r>
              <a:rPr lang="en" sz="1300">
                <a:solidFill>
                  <a:srgbClr val="434343"/>
                </a:solidFill>
                <a:latin typeface="Kite One"/>
                <a:ea typeface="Kite One"/>
                <a:cs typeface="Kite One"/>
                <a:sym typeface="Kite One"/>
              </a:rPr>
              <a:t>(Buffer Day)</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Thurs., May 18:   Peer Critique </a:t>
            </a:r>
            <a:r>
              <a:rPr lang="en" sz="1300">
                <a:solidFill>
                  <a:srgbClr val="434343"/>
                </a:solidFill>
                <a:latin typeface="Kite One"/>
                <a:ea typeface="Kite One"/>
                <a:cs typeface="Kite One"/>
                <a:sym typeface="Kite One"/>
              </a:rPr>
              <a:t>(Buffer Day)</a:t>
            </a:r>
            <a:br>
              <a:rPr lang="en" sz="1800">
                <a:solidFill>
                  <a:srgbClr val="434343"/>
                </a:solidFill>
                <a:latin typeface="Kite One"/>
                <a:ea typeface="Kite One"/>
                <a:cs typeface="Kite One"/>
                <a:sym typeface="Kite One"/>
              </a:rPr>
            </a:br>
            <a:r>
              <a:rPr b="1" lang="en" sz="1800">
                <a:solidFill>
                  <a:srgbClr val="434343"/>
                </a:solidFill>
                <a:highlight>
                  <a:srgbClr val="FFFF00"/>
                </a:highlight>
                <a:latin typeface="Kite One"/>
                <a:ea typeface="Kite One"/>
                <a:cs typeface="Kite One"/>
                <a:sym typeface="Kite One"/>
              </a:rPr>
              <a:t>Fri., May 19:       Submit Spread to Drive, submit CREW slide to Drive</a:t>
            </a:r>
            <a:br>
              <a:rPr lang="en">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Wed. , May 24:  </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    Practice for Veterans Ceremony</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Thurs., May 25:  </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    Practice for Veterans Ceremony</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Fri., May 26:  </a:t>
            </a:r>
            <a:br>
              <a:rPr lang="en" sz="1800">
                <a:solidFill>
                  <a:srgbClr val="434343"/>
                </a:solidFill>
                <a:latin typeface="Kite One"/>
                <a:ea typeface="Kite One"/>
                <a:cs typeface="Kite One"/>
                <a:sym typeface="Kite One"/>
              </a:rPr>
            </a:br>
            <a:r>
              <a:rPr lang="en" sz="1800">
                <a:solidFill>
                  <a:srgbClr val="434343"/>
                </a:solidFill>
                <a:latin typeface="Kite One"/>
                <a:ea typeface="Kite One"/>
                <a:cs typeface="Kite One"/>
                <a:sym typeface="Kite One"/>
              </a:rPr>
              <a:t>   Awards Day Ceremony in CREW</a:t>
            </a:r>
            <a:br>
              <a:rPr lang="en" sz="1800">
                <a:solidFill>
                  <a:srgbClr val="434343"/>
                </a:solidFill>
                <a:latin typeface="Kite One"/>
                <a:ea typeface="Kite One"/>
                <a:cs typeface="Kite One"/>
                <a:sym typeface="Kite One"/>
              </a:rPr>
            </a:br>
            <a:r>
              <a:rPr b="1" lang="en" sz="1800">
                <a:solidFill>
                  <a:srgbClr val="434343"/>
                </a:solidFill>
                <a:highlight>
                  <a:srgbClr val="FFFF00"/>
                </a:highlight>
                <a:latin typeface="Kite One"/>
                <a:ea typeface="Kite One"/>
                <a:cs typeface="Kite One"/>
                <a:sym typeface="Kite One"/>
              </a:rPr>
              <a:t>Tuesday, May 30: (Half Day)  </a:t>
            </a:r>
            <a:br>
              <a:rPr b="1" lang="en" sz="1800">
                <a:solidFill>
                  <a:srgbClr val="434343"/>
                </a:solidFill>
                <a:highlight>
                  <a:srgbClr val="FFFF00"/>
                </a:highlight>
                <a:latin typeface="Kite One"/>
                <a:ea typeface="Kite One"/>
                <a:cs typeface="Kite One"/>
                <a:sym typeface="Kite One"/>
              </a:rPr>
            </a:br>
            <a:r>
              <a:rPr b="1" lang="en" sz="1800">
                <a:solidFill>
                  <a:srgbClr val="434343"/>
                </a:solidFill>
                <a:highlight>
                  <a:srgbClr val="FFFF00"/>
                </a:highlight>
                <a:latin typeface="Kite One"/>
                <a:ea typeface="Kite One"/>
                <a:cs typeface="Kite One"/>
                <a:sym typeface="Kite One"/>
              </a:rPr>
              <a:t>       Veteran’s Celebration</a:t>
            </a:r>
            <a:endParaRPr b="1" sz="1300">
              <a:solidFill>
                <a:srgbClr val="434343"/>
              </a:solidFill>
              <a:highlight>
                <a:srgbClr val="FFFF00"/>
              </a:highlight>
              <a:latin typeface="Kite One"/>
              <a:ea typeface="Kite One"/>
              <a:cs typeface="Kite One"/>
              <a:sym typeface="Kite One"/>
            </a:endParaRPr>
          </a:p>
          <a:p>
            <a:pPr indent="0" lvl="0" marL="0">
              <a:spcBef>
                <a:spcPts val="16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Shape 191"/>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Wednesday</a:t>
            </a:r>
            <a:r>
              <a:rPr lang="en"/>
              <a:t>, May 3- Friday, May 5</a:t>
            </a:r>
            <a:endParaRPr/>
          </a:p>
        </p:txBody>
      </p:sp>
      <p:sp>
        <p:nvSpPr>
          <p:cNvPr id="192" name="Shape 192"/>
          <p:cNvSpPr txBox="1"/>
          <p:nvPr>
            <p:ph idx="1" type="body"/>
          </p:nvPr>
        </p:nvSpPr>
        <p:spPr>
          <a:xfrm>
            <a:off x="311700" y="1651950"/>
            <a:ext cx="5620500" cy="26073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t>LT: </a:t>
            </a:r>
            <a:r>
              <a:rPr lang="en" sz="2400">
                <a:solidFill>
                  <a:schemeClr val="accent2"/>
                </a:solidFill>
              </a:rPr>
              <a:t>I can carry out the plan that will allow my CREW to produce our magazine spread. </a:t>
            </a:r>
            <a:endParaRPr sz="2400">
              <a:solidFill>
                <a:schemeClr val="accent2"/>
              </a:solidFill>
            </a:endParaRPr>
          </a:p>
          <a:p>
            <a:pPr indent="0" lvl="0" marL="0">
              <a:spcBef>
                <a:spcPts val="1600"/>
              </a:spcBef>
              <a:spcAft>
                <a:spcPts val="0"/>
              </a:spcAft>
              <a:buNone/>
            </a:pPr>
            <a:r>
              <a:rPr lang="en" sz="2400"/>
              <a:t>HOS: </a:t>
            </a:r>
            <a:r>
              <a:rPr lang="en" sz="2400">
                <a:solidFill>
                  <a:schemeClr val="accent5"/>
                </a:solidFill>
              </a:rPr>
              <a:t>I can use effective time management to plan and prepare production of our magazine spread.</a:t>
            </a:r>
            <a:endParaRPr/>
          </a:p>
          <a:p>
            <a:pPr indent="0" lvl="0" marL="0">
              <a:spcBef>
                <a:spcPts val="1600"/>
              </a:spcBef>
              <a:spcAft>
                <a:spcPts val="1600"/>
              </a:spcAft>
              <a:buNone/>
            </a:pPr>
            <a:r>
              <a:t/>
            </a:r>
            <a:endParaRPr/>
          </a:p>
        </p:txBody>
      </p:sp>
      <p:pic>
        <p:nvPicPr>
          <p:cNvPr id="193" name="Shape 193"/>
          <p:cNvPicPr preferRelativeResize="0"/>
          <p:nvPr/>
        </p:nvPicPr>
        <p:blipFill>
          <a:blip r:embed="rId3">
            <a:alphaModFix/>
          </a:blip>
          <a:stretch>
            <a:fillRect/>
          </a:stretch>
        </p:blipFill>
        <p:spPr>
          <a:xfrm rot="-428698">
            <a:off x="5806242" y="894345"/>
            <a:ext cx="3206491" cy="384851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Shape 19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Thursday</a:t>
            </a:r>
            <a:r>
              <a:rPr lang="en"/>
              <a:t>, May 4</a:t>
            </a:r>
            <a:endParaRPr/>
          </a:p>
        </p:txBody>
      </p:sp>
      <p:pic>
        <p:nvPicPr>
          <p:cNvPr id="199" name="Shape 199"/>
          <p:cNvPicPr preferRelativeResize="0"/>
          <p:nvPr/>
        </p:nvPicPr>
        <p:blipFill>
          <a:blip r:embed="rId3">
            <a:alphaModFix/>
          </a:blip>
          <a:stretch>
            <a:fillRect/>
          </a:stretch>
        </p:blipFill>
        <p:spPr>
          <a:xfrm rot="1037063">
            <a:off x="3321597" y="1456703"/>
            <a:ext cx="5510906" cy="2934369"/>
          </a:xfrm>
          <a:prstGeom prst="rect">
            <a:avLst/>
          </a:prstGeom>
          <a:noFill/>
          <a:ln>
            <a:noFill/>
          </a:ln>
        </p:spPr>
      </p:pic>
      <p:sp>
        <p:nvSpPr>
          <p:cNvPr id="200" name="Shape 200"/>
          <p:cNvSpPr txBox="1"/>
          <p:nvPr/>
        </p:nvSpPr>
        <p:spPr>
          <a:xfrm>
            <a:off x="494300" y="2977750"/>
            <a:ext cx="4355700" cy="856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sz="2400">
                <a:solidFill>
                  <a:schemeClr val="dk2"/>
                </a:solidFill>
                <a:latin typeface="Open Sans"/>
                <a:ea typeface="Open Sans"/>
                <a:cs typeface="Open Sans"/>
                <a:sym typeface="Open Sans"/>
              </a:rPr>
              <a:t>Be mindful of the </a:t>
            </a:r>
            <a:r>
              <a:rPr b="1" lang="en" sz="3600">
                <a:solidFill>
                  <a:srgbClr val="CC0000"/>
                </a:solidFill>
                <a:latin typeface="Open Sans"/>
                <a:ea typeface="Open Sans"/>
                <a:cs typeface="Open Sans"/>
                <a:sym typeface="Open Sans"/>
              </a:rPr>
              <a:t>DEADLINE </a:t>
            </a:r>
            <a:r>
              <a:rPr lang="en" sz="3600">
                <a:solidFill>
                  <a:schemeClr val="dk2"/>
                </a:solidFill>
                <a:latin typeface="Open Sans"/>
                <a:ea typeface="Open Sans"/>
                <a:cs typeface="Open Sans"/>
                <a:sym typeface="Open Sans"/>
              </a:rPr>
              <a:t>TOMORROW!!</a:t>
            </a:r>
            <a:endParaRPr sz="3600">
              <a:solidFill>
                <a:schemeClr val="dk2"/>
              </a:solidFill>
              <a:latin typeface="Open Sans"/>
              <a:ea typeface="Open Sans"/>
              <a:cs typeface="Open Sans"/>
              <a:sym typeface="Open Sans"/>
            </a:endParaRPr>
          </a:p>
          <a:p>
            <a:pPr indent="0" lvl="0" marL="0">
              <a:spcBef>
                <a:spcPts val="0"/>
              </a:spcBef>
              <a:spcAft>
                <a:spcPts val="0"/>
              </a:spcAft>
              <a:buNone/>
            </a:pPr>
            <a:r>
              <a:t/>
            </a:r>
            <a:endParaRPr sz="3600">
              <a:solidFill>
                <a:schemeClr val="dk2"/>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Shape 205"/>
          <p:cNvSpPr txBox="1"/>
          <p:nvPr>
            <p:ph type="title"/>
          </p:nvPr>
        </p:nvSpPr>
        <p:spPr>
          <a:xfrm>
            <a:off x="311700" y="445025"/>
            <a:ext cx="42528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000"/>
              <a:t>Friday</a:t>
            </a:r>
            <a:r>
              <a:rPr lang="en" sz="3000"/>
              <a:t>, May 5</a:t>
            </a:r>
            <a:endParaRPr sz="3000"/>
          </a:p>
        </p:txBody>
      </p:sp>
      <p:sp>
        <p:nvSpPr>
          <p:cNvPr id="206" name="Shape 206"/>
          <p:cNvSpPr txBox="1"/>
          <p:nvPr>
            <p:ph idx="1" type="body"/>
          </p:nvPr>
        </p:nvSpPr>
        <p:spPr>
          <a:xfrm>
            <a:off x="311700" y="1152425"/>
            <a:ext cx="3999900" cy="3654300"/>
          </a:xfrm>
          <a:prstGeom prst="rect">
            <a:avLst/>
          </a:prstGeom>
        </p:spPr>
        <p:txBody>
          <a:bodyPr anchorCtr="0" anchor="t" bIns="91425" lIns="91425" spcFirstLastPara="1" rIns="91425" wrap="square" tIns="91425">
            <a:noAutofit/>
          </a:bodyPr>
          <a:lstStyle/>
          <a:p>
            <a:pPr indent="-381000" lvl="0" marL="457200">
              <a:spcBef>
                <a:spcPts val="0"/>
              </a:spcBef>
              <a:spcAft>
                <a:spcPts val="0"/>
              </a:spcAft>
              <a:buSzPts val="2400"/>
              <a:buChar char="●"/>
            </a:pPr>
            <a:r>
              <a:rPr lang="en" sz="2400"/>
              <a:t>Draft of Magazine Spread should be done by today in order for the revising process to begin. </a:t>
            </a:r>
            <a:endParaRPr sz="2400"/>
          </a:p>
          <a:p>
            <a:pPr indent="-381000" lvl="0" marL="457200" rtl="0">
              <a:spcBef>
                <a:spcPts val="0"/>
              </a:spcBef>
              <a:spcAft>
                <a:spcPts val="0"/>
              </a:spcAft>
              <a:buSzPts val="2400"/>
              <a:buChar char="●"/>
            </a:pPr>
            <a:r>
              <a:rPr lang="en" sz="2400"/>
              <a:t>Revision will take place next week.</a:t>
            </a:r>
            <a:endParaRPr sz="2400"/>
          </a:p>
          <a:p>
            <a:pPr indent="-381000" lvl="0" marL="457200">
              <a:spcBef>
                <a:spcPts val="0"/>
              </a:spcBef>
              <a:spcAft>
                <a:spcPts val="0"/>
              </a:spcAft>
              <a:buSzPts val="2400"/>
              <a:buChar char="●"/>
            </a:pPr>
            <a:r>
              <a:rPr lang="en" sz="2400"/>
              <a:t>Send a copy to your CREW leader via email.</a:t>
            </a:r>
            <a:endParaRPr sz="2400"/>
          </a:p>
        </p:txBody>
      </p:sp>
      <p:pic>
        <p:nvPicPr>
          <p:cNvPr id="207" name="Shape 207"/>
          <p:cNvPicPr preferRelativeResize="0"/>
          <p:nvPr/>
        </p:nvPicPr>
        <p:blipFill>
          <a:blip r:embed="rId3">
            <a:alphaModFix/>
          </a:blip>
          <a:stretch>
            <a:fillRect/>
          </a:stretch>
        </p:blipFill>
        <p:spPr>
          <a:xfrm>
            <a:off x="4832400" y="82275"/>
            <a:ext cx="4166501" cy="1624925"/>
          </a:xfrm>
          <a:prstGeom prst="rect">
            <a:avLst/>
          </a:prstGeom>
          <a:noFill/>
          <a:ln>
            <a:noFill/>
          </a:ln>
        </p:spPr>
      </p:pic>
      <p:pic>
        <p:nvPicPr>
          <p:cNvPr id="208" name="Shape 208"/>
          <p:cNvPicPr preferRelativeResize="0"/>
          <p:nvPr/>
        </p:nvPicPr>
        <p:blipFill>
          <a:blip r:embed="rId4">
            <a:alphaModFix/>
          </a:blip>
          <a:stretch>
            <a:fillRect/>
          </a:stretch>
        </p:blipFill>
        <p:spPr>
          <a:xfrm rot="669962">
            <a:off x="4882993" y="2122358"/>
            <a:ext cx="3902314" cy="258741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TESTING WED-</a:t>
            </a:r>
            <a:r>
              <a:rPr lang="en"/>
              <a:t>Fri.</a:t>
            </a:r>
            <a:r>
              <a:rPr lang="en"/>
              <a:t> (May 10-12)</a:t>
            </a:r>
            <a:endParaRPr/>
          </a:p>
        </p:txBody>
      </p:sp>
      <p:sp>
        <p:nvSpPr>
          <p:cNvPr id="214" name="Shape 214"/>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p>
            <a:pPr indent="-317500" lvl="0" marL="457200" rtl="0">
              <a:spcBef>
                <a:spcPts val="0"/>
              </a:spcBef>
              <a:spcAft>
                <a:spcPts val="0"/>
              </a:spcAft>
              <a:buSzPts val="1400"/>
              <a:buAutoNum type="arabicPeriod"/>
            </a:pPr>
            <a:r>
              <a:rPr lang="en"/>
              <a:t>Please mail your veteran their invitation to the celebration on May 30, 2017.</a:t>
            </a:r>
            <a:endParaRPr/>
          </a:p>
          <a:p>
            <a:pPr indent="-317500" lvl="0" marL="457200" rtl="0">
              <a:spcBef>
                <a:spcPts val="0"/>
              </a:spcBef>
              <a:spcAft>
                <a:spcPts val="0"/>
              </a:spcAft>
              <a:buSzPts val="1400"/>
              <a:buAutoNum type="arabicPeriod"/>
            </a:pPr>
            <a:r>
              <a:rPr lang="en"/>
              <a:t>If your class has not completed their draft of their magazine spread, this needs to be complete by the end of class on May 11.</a:t>
            </a:r>
            <a:endParaRPr/>
          </a:p>
          <a:p>
            <a:pPr indent="-317500" lvl="0" marL="457200" rtl="0">
              <a:spcBef>
                <a:spcPts val="0"/>
              </a:spcBef>
              <a:spcAft>
                <a:spcPts val="0"/>
              </a:spcAft>
              <a:buSzPts val="1400"/>
              <a:buAutoNum type="arabicPeriod"/>
            </a:pPr>
            <a:r>
              <a:rPr lang="en"/>
              <a:t>Classes may decide to continue with the revision process for their magazine spreads.</a:t>
            </a:r>
            <a:endParaRPr/>
          </a:p>
          <a:p>
            <a:pPr indent="-317500" lvl="0" marL="457200" rtl="0">
              <a:spcBef>
                <a:spcPts val="0"/>
              </a:spcBef>
              <a:spcAft>
                <a:spcPts val="0"/>
              </a:spcAft>
              <a:buSzPts val="1400"/>
              <a:buAutoNum type="arabicPeriod"/>
            </a:pPr>
            <a:r>
              <a:rPr lang="en"/>
              <a:t>Initiatives (f your classhas completed their draft, they may choose this option.)</a:t>
            </a:r>
            <a:endParaRPr/>
          </a:p>
          <a:p>
            <a:pPr indent="0" lvl="0" marL="0">
              <a:spcBef>
                <a:spcPts val="1600"/>
              </a:spcBef>
              <a:spcAft>
                <a:spcPts val="1600"/>
              </a:spcAft>
              <a:buNone/>
            </a:pPr>
            <a:r>
              <a:t/>
            </a:r>
            <a:endParaRPr/>
          </a:p>
        </p:txBody>
      </p:sp>
      <p:sp>
        <p:nvSpPr>
          <p:cNvPr id="215" name="Shape 215"/>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216" name="Shape 216"/>
          <p:cNvPicPr preferRelativeResize="0"/>
          <p:nvPr/>
        </p:nvPicPr>
        <p:blipFill>
          <a:blip r:embed="rId3">
            <a:alphaModFix/>
          </a:blip>
          <a:stretch>
            <a:fillRect/>
          </a:stretch>
        </p:blipFill>
        <p:spPr>
          <a:xfrm>
            <a:off x="4742450" y="1266175"/>
            <a:ext cx="4089850" cy="33027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Shape 221"/>
          <p:cNvSpPr txBox="1"/>
          <p:nvPr>
            <p:ph type="title"/>
          </p:nvPr>
        </p:nvSpPr>
        <p:spPr>
          <a:xfrm>
            <a:off x="183450" y="1345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Wednesday,</a:t>
            </a:r>
            <a:r>
              <a:rPr lang="en"/>
              <a:t> May 17 - Checklist ...Have You….</a:t>
            </a:r>
            <a:endParaRPr/>
          </a:p>
        </p:txBody>
      </p:sp>
      <p:sp>
        <p:nvSpPr>
          <p:cNvPr id="222" name="Shape 222"/>
          <p:cNvSpPr txBox="1"/>
          <p:nvPr>
            <p:ph idx="2" type="body"/>
          </p:nvPr>
        </p:nvSpPr>
        <p:spPr>
          <a:xfrm>
            <a:off x="4609650" y="965250"/>
            <a:ext cx="4285200" cy="3970500"/>
          </a:xfrm>
          <a:prstGeom prst="rect">
            <a:avLst/>
          </a:prstGeom>
          <a:solidFill>
            <a:srgbClr val="EAD1DC"/>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a:spcBef>
                <a:spcPts val="0"/>
              </a:spcBef>
              <a:spcAft>
                <a:spcPts val="0"/>
              </a:spcAft>
              <a:buNone/>
            </a:pPr>
            <a:r>
              <a:rPr lang="en" sz="1000">
                <a:latin typeface="Merriweather"/>
                <a:ea typeface="Merriweather"/>
                <a:cs typeface="Merriweather"/>
                <a:sym typeface="Merriweather"/>
              </a:rPr>
              <a:t>Does your final meet the following specifications?</a:t>
            </a:r>
            <a:endParaRPr sz="1000">
              <a:latin typeface="Merriweather"/>
              <a:ea typeface="Merriweather"/>
              <a:cs typeface="Merriweather"/>
              <a:sym typeface="Merriweather"/>
            </a:endParaRPr>
          </a:p>
          <a:p>
            <a:pPr indent="0" lvl="0" marL="0" rtl="0">
              <a:spcBef>
                <a:spcPts val="1600"/>
              </a:spcBef>
              <a:spcAft>
                <a:spcPts val="0"/>
              </a:spcAft>
              <a:buNone/>
            </a:pPr>
            <a:r>
              <a:rPr b="1" lang="en" sz="1000">
                <a:solidFill>
                  <a:schemeClr val="accent1"/>
                </a:solidFill>
                <a:latin typeface="Merriweather"/>
                <a:ea typeface="Merriweather"/>
                <a:cs typeface="Merriweather"/>
                <a:sym typeface="Merriweather"/>
              </a:rPr>
              <a:t>PRINT OFF A COPY OF YOUR SPREAD TO MAKE SURE IT ALL FITS WELL ON THE PAGE!</a:t>
            </a:r>
            <a:endParaRPr b="1" sz="1000">
              <a:solidFill>
                <a:schemeClr val="accent1"/>
              </a:solidFill>
              <a:latin typeface="Merriweather"/>
              <a:ea typeface="Merriweather"/>
              <a:cs typeface="Merriweather"/>
              <a:sym typeface="Merriweather"/>
            </a:endParaRPr>
          </a:p>
          <a:p>
            <a:pPr indent="-292100" lvl="1" marL="914400" rtl="0">
              <a:lnSpc>
                <a:spcPct val="100000"/>
              </a:lnSpc>
              <a:spcBef>
                <a:spcPts val="1600"/>
              </a:spcBef>
              <a:spcAft>
                <a:spcPts val="0"/>
              </a:spcAft>
              <a:buSzPts val="1000"/>
              <a:buFont typeface="Merriweather"/>
              <a:buChar char="○"/>
            </a:pPr>
            <a:r>
              <a:rPr b="1" lang="en" sz="1000">
                <a:solidFill>
                  <a:srgbClr val="000000"/>
                </a:solidFill>
                <a:latin typeface="Merriweather"/>
                <a:ea typeface="Merriweather"/>
                <a:cs typeface="Merriweather"/>
                <a:sym typeface="Merriweather"/>
              </a:rPr>
              <a:t>Magazine will be printed in full color.  </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No more than 2 pages (in total)</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Accurate content</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SzPts val="1000"/>
              <a:buFont typeface="Merriweather"/>
              <a:buChar char="○"/>
            </a:pPr>
            <a:r>
              <a:rPr b="1" lang="en" sz="1000">
                <a:solidFill>
                  <a:srgbClr val="000000"/>
                </a:solidFill>
                <a:latin typeface="Merriweather"/>
                <a:ea typeface="Merriweather"/>
                <a:cs typeface="Merriweather"/>
                <a:sym typeface="Merriweather"/>
              </a:rPr>
              <a:t>Text of the biographies and feature stories need to be in Times New Roman, 12 pt. Font.  The text needs to be black.  </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SzPts val="1000"/>
              <a:buFont typeface="Merriweather"/>
              <a:buChar char="○"/>
            </a:pPr>
            <a:r>
              <a:rPr b="1" lang="en" sz="1000">
                <a:solidFill>
                  <a:srgbClr val="000000"/>
                </a:solidFill>
                <a:latin typeface="Merriweather"/>
                <a:ea typeface="Merriweather"/>
                <a:cs typeface="Merriweather"/>
                <a:sym typeface="Merriweather"/>
              </a:rPr>
              <a:t>Titles can be in color, larger and different font, but should all be one color.</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No bylines (ex, BY:  Sevon-Lynch’s CREW)</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Citations in the footnotes (you must cite at least your interview).</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All photos are royalty free - from sites provided</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Margins have not been changed </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Save as PDF and place in this folder.</a:t>
            </a:r>
            <a:endParaRPr b="1" sz="1000">
              <a:solidFill>
                <a:srgbClr val="000000"/>
              </a:solidFill>
              <a:latin typeface="Merriweather"/>
              <a:ea typeface="Merriweather"/>
              <a:cs typeface="Merriweather"/>
              <a:sym typeface="Merriweather"/>
            </a:endParaRPr>
          </a:p>
          <a:p>
            <a:pPr indent="-292100" lvl="1" marL="914400" rtl="0">
              <a:lnSpc>
                <a:spcPct val="100000"/>
              </a:lnSpc>
              <a:spcBef>
                <a:spcPts val="0"/>
              </a:spcBef>
              <a:spcAft>
                <a:spcPts val="0"/>
              </a:spcAft>
              <a:buClr>
                <a:srgbClr val="000000"/>
              </a:buClr>
              <a:buSzPts val="1000"/>
              <a:buFont typeface="Merriweather"/>
              <a:buChar char="○"/>
            </a:pPr>
            <a:r>
              <a:rPr b="1" lang="en" sz="1000">
                <a:solidFill>
                  <a:srgbClr val="000000"/>
                </a:solidFill>
                <a:latin typeface="Merriweather"/>
                <a:ea typeface="Merriweather"/>
                <a:cs typeface="Merriweather"/>
                <a:sym typeface="Merriweather"/>
              </a:rPr>
              <a:t>Also email an editable copy to me.</a:t>
            </a:r>
            <a:endParaRPr b="1" sz="1000">
              <a:solidFill>
                <a:srgbClr val="000000"/>
              </a:solidFill>
              <a:latin typeface="Merriweather"/>
              <a:ea typeface="Merriweather"/>
              <a:cs typeface="Merriweather"/>
              <a:sym typeface="Merriweather"/>
            </a:endParaRPr>
          </a:p>
          <a:p>
            <a:pPr indent="0" lvl="0" marL="457200" rtl="0">
              <a:spcBef>
                <a:spcPts val="0"/>
              </a:spcBef>
              <a:spcAft>
                <a:spcPts val="0"/>
              </a:spcAft>
              <a:buNone/>
            </a:pPr>
            <a:r>
              <a:t/>
            </a:r>
            <a:endParaRPr sz="1000">
              <a:latin typeface="Merriweather"/>
              <a:ea typeface="Merriweather"/>
              <a:cs typeface="Merriweather"/>
              <a:sym typeface="Merriweather"/>
            </a:endParaRPr>
          </a:p>
          <a:p>
            <a:pPr indent="0" lvl="0" marL="457200" rtl="0">
              <a:spcBef>
                <a:spcPts val="1600"/>
              </a:spcBef>
              <a:spcAft>
                <a:spcPts val="0"/>
              </a:spcAft>
              <a:buNone/>
            </a:pPr>
            <a:r>
              <a:t/>
            </a:r>
            <a:endParaRPr sz="1000"/>
          </a:p>
          <a:p>
            <a:pPr indent="0" lvl="0" marL="0">
              <a:spcBef>
                <a:spcPts val="1600"/>
              </a:spcBef>
              <a:spcAft>
                <a:spcPts val="1600"/>
              </a:spcAft>
              <a:buNone/>
            </a:pPr>
            <a:r>
              <a:t/>
            </a:r>
            <a:endParaRPr/>
          </a:p>
        </p:txBody>
      </p:sp>
      <p:sp>
        <p:nvSpPr>
          <p:cNvPr id="223" name="Shape 223"/>
          <p:cNvSpPr txBox="1"/>
          <p:nvPr>
            <p:ph idx="1" type="body"/>
          </p:nvPr>
        </p:nvSpPr>
        <p:spPr>
          <a:xfrm>
            <a:off x="367500" y="920400"/>
            <a:ext cx="3999900" cy="4015500"/>
          </a:xfrm>
          <a:prstGeom prst="rect">
            <a:avLst/>
          </a:prstGeom>
          <a:solidFill>
            <a:srgbClr val="D0E0E3"/>
          </a:solidFill>
          <a:ln cap="flat" cmpd="sng" w="3810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spcBef>
                <a:spcPts val="0"/>
              </a:spcBef>
              <a:spcAft>
                <a:spcPts val="0"/>
              </a:spcAft>
              <a:buSzPts val="1400"/>
              <a:buFont typeface="Merriweather"/>
              <a:buChar char="●"/>
            </a:pPr>
            <a:r>
              <a:rPr lang="en">
                <a:latin typeface="Merriweather"/>
                <a:ea typeface="Merriweather"/>
                <a:cs typeface="Merriweather"/>
                <a:sym typeface="Merriweather"/>
              </a:rPr>
              <a:t>Mailed your veteran their invitation?</a:t>
            </a:r>
            <a:endParaRPr>
              <a:latin typeface="Merriweather"/>
              <a:ea typeface="Merriweather"/>
              <a:cs typeface="Merriweather"/>
              <a:sym typeface="Merriweather"/>
            </a:endParaRPr>
          </a:p>
          <a:p>
            <a:pPr indent="-317500" lvl="0" marL="457200" rtl="0">
              <a:spcBef>
                <a:spcPts val="0"/>
              </a:spcBef>
              <a:spcAft>
                <a:spcPts val="0"/>
              </a:spcAft>
              <a:buSzPts val="1400"/>
              <a:buFont typeface="Merriweather"/>
              <a:buChar char="●"/>
            </a:pPr>
            <a:r>
              <a:rPr lang="en">
                <a:latin typeface="Merriweather"/>
                <a:ea typeface="Merriweather"/>
                <a:cs typeface="Merriweather"/>
                <a:sym typeface="Merriweather"/>
              </a:rPr>
              <a:t>Obtained a copyright release form from your veteran? </a:t>
            </a:r>
            <a:endParaRPr>
              <a:latin typeface="Merriweather"/>
              <a:ea typeface="Merriweather"/>
              <a:cs typeface="Merriweather"/>
              <a:sym typeface="Merriweather"/>
            </a:endParaRPr>
          </a:p>
          <a:p>
            <a:pPr indent="-317500" lvl="1" marL="914400" rtl="0">
              <a:spcBef>
                <a:spcPts val="0"/>
              </a:spcBef>
              <a:spcAft>
                <a:spcPts val="0"/>
              </a:spcAft>
              <a:buSzPts val="1400"/>
              <a:buFont typeface="Merriweather"/>
              <a:buChar char="○"/>
            </a:pPr>
            <a:r>
              <a:rPr lang="en" sz="1400">
                <a:latin typeface="Merriweather"/>
                <a:ea typeface="Merriweather"/>
                <a:cs typeface="Merriweather"/>
                <a:sym typeface="Merriweather"/>
              </a:rPr>
              <a:t>Missing:</a:t>
            </a:r>
            <a:endParaRPr sz="1800">
              <a:latin typeface="Merriweather"/>
              <a:ea typeface="Merriweather"/>
              <a:cs typeface="Merriweather"/>
              <a:sym typeface="Merriweather"/>
            </a:endParaRPr>
          </a:p>
          <a:p>
            <a:pPr indent="0" lvl="0" marL="914400" rtl="0">
              <a:spcBef>
                <a:spcPts val="1600"/>
              </a:spcBef>
              <a:spcAft>
                <a:spcPts val="0"/>
              </a:spcAft>
              <a:buNone/>
            </a:pPr>
            <a:r>
              <a:t/>
            </a:r>
            <a:endParaRPr sz="1800">
              <a:latin typeface="Merriweather"/>
              <a:ea typeface="Merriweather"/>
              <a:cs typeface="Merriweather"/>
              <a:sym typeface="Merriweather"/>
            </a:endParaRPr>
          </a:p>
          <a:p>
            <a:pPr indent="0" lvl="0" marL="914400" rtl="0">
              <a:spcBef>
                <a:spcPts val="1600"/>
              </a:spcBef>
              <a:spcAft>
                <a:spcPts val="0"/>
              </a:spcAft>
              <a:buNone/>
            </a:pPr>
            <a:r>
              <a:t/>
            </a:r>
            <a:endParaRPr sz="1400">
              <a:latin typeface="Merriweather"/>
              <a:ea typeface="Merriweather"/>
              <a:cs typeface="Merriweather"/>
              <a:sym typeface="Merriweather"/>
            </a:endParaRPr>
          </a:p>
          <a:p>
            <a:pPr indent="0" lvl="0" marL="0" rtl="0">
              <a:spcBef>
                <a:spcPts val="1600"/>
              </a:spcBef>
              <a:spcAft>
                <a:spcPts val="0"/>
              </a:spcAft>
              <a:buNone/>
            </a:pPr>
            <a:r>
              <a:t/>
            </a:r>
            <a:endParaRPr sz="1400">
              <a:latin typeface="Merriweather"/>
              <a:ea typeface="Merriweather"/>
              <a:cs typeface="Merriweather"/>
              <a:sym typeface="Merriweather"/>
            </a:endParaRPr>
          </a:p>
          <a:p>
            <a:pPr indent="0" lvl="0" marL="0">
              <a:spcBef>
                <a:spcPts val="1600"/>
              </a:spcBef>
              <a:spcAft>
                <a:spcPts val="160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Shape 22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Thursday</a:t>
            </a:r>
            <a:r>
              <a:rPr lang="en"/>
              <a:t>, May 18</a:t>
            </a:r>
            <a:endParaRPr/>
          </a:p>
        </p:txBody>
      </p:sp>
      <p:sp>
        <p:nvSpPr>
          <p:cNvPr id="229" name="Shape 229"/>
          <p:cNvSpPr txBox="1"/>
          <p:nvPr>
            <p:ph idx="2" type="body"/>
          </p:nvPr>
        </p:nvSpPr>
        <p:spPr>
          <a:xfrm>
            <a:off x="5143500" y="1266175"/>
            <a:ext cx="3688800" cy="330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REVISION DAY! </a:t>
            </a:r>
            <a:endParaRPr/>
          </a:p>
          <a:p>
            <a:pPr indent="0" lvl="0" marL="0">
              <a:spcBef>
                <a:spcPts val="1600"/>
              </a:spcBef>
              <a:spcAft>
                <a:spcPts val="1600"/>
              </a:spcAft>
              <a:buNone/>
            </a:pPr>
            <a:r>
              <a:rPr lang="en"/>
              <a:t>Please revise and finalize your work.</a:t>
            </a:r>
            <a:endParaRPr/>
          </a:p>
        </p:txBody>
      </p:sp>
      <p:pic>
        <p:nvPicPr>
          <p:cNvPr id="230" name="Shape 230"/>
          <p:cNvPicPr preferRelativeResize="0"/>
          <p:nvPr/>
        </p:nvPicPr>
        <p:blipFill>
          <a:blip r:embed="rId3">
            <a:alphaModFix/>
          </a:blip>
          <a:stretch>
            <a:fillRect/>
          </a:stretch>
        </p:blipFill>
        <p:spPr>
          <a:xfrm>
            <a:off x="0" y="1152425"/>
            <a:ext cx="5026150" cy="3991076"/>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Shape 23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Friday,</a:t>
            </a:r>
            <a:r>
              <a:rPr lang="en"/>
              <a:t> May 19</a:t>
            </a:r>
            <a:endParaRPr/>
          </a:p>
        </p:txBody>
      </p:sp>
      <p:sp>
        <p:nvSpPr>
          <p:cNvPr id="236" name="Shape 236"/>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Finalize and Upload</a:t>
            </a:r>
            <a:endParaRPr/>
          </a:p>
          <a:p>
            <a:pPr indent="0" lvl="0" marL="0" rtl="0" algn="ctr">
              <a:spcBef>
                <a:spcPts val="1600"/>
              </a:spcBef>
              <a:spcAft>
                <a:spcPts val="0"/>
              </a:spcAft>
              <a:buNone/>
            </a:pPr>
            <a:r>
              <a:rPr lang="en"/>
              <a:t>Your final should be according to the following specifications and uploaded by your CREW leader as a PDF to the following folder.</a:t>
            </a:r>
            <a:endParaRPr/>
          </a:p>
          <a:p>
            <a:pPr indent="0" lvl="0" marL="0" rtl="0" algn="ctr">
              <a:spcBef>
                <a:spcPts val="1600"/>
              </a:spcBef>
              <a:spcAft>
                <a:spcPts val="1600"/>
              </a:spcAft>
              <a:buNone/>
            </a:pPr>
            <a:r>
              <a:rPr lang="en"/>
              <a:t>YOU ARE NOW PUBLISHED AUTHORS!!</a:t>
            </a:r>
            <a:endParaRPr/>
          </a:p>
        </p:txBody>
      </p:sp>
      <p:sp>
        <p:nvSpPr>
          <p:cNvPr id="237" name="Shape 237"/>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Has your CREW completed your Google Slide to be featured at the presentation? See May 24 lesson for further instructions on formatting your slide.</a:t>
            </a:r>
            <a:endParaRPr/>
          </a:p>
          <a:p>
            <a:pPr indent="0" lvl="0" marL="0" rtl="0" algn="ctr">
              <a:spcBef>
                <a:spcPts val="1600"/>
              </a:spcBef>
              <a:spcAft>
                <a:spcPts val="0"/>
              </a:spcAft>
              <a:buNone/>
            </a:pPr>
            <a:r>
              <a:rPr lang="en"/>
              <a:t>Please complete and upload to this folder.</a:t>
            </a:r>
            <a:endParaRPr/>
          </a:p>
          <a:p>
            <a:pPr indent="0" lvl="0" marL="0" rtl="0" algn="ctr">
              <a:spcBef>
                <a:spcPts val="1600"/>
              </a:spcBef>
              <a:spcAft>
                <a:spcPts val="0"/>
              </a:spcAft>
              <a:buNone/>
            </a:pPr>
            <a:r>
              <a:t/>
            </a:r>
            <a:endParaRPr/>
          </a:p>
          <a:p>
            <a:pPr indent="0" lvl="0" marL="0" algn="ctr">
              <a:spcBef>
                <a:spcPts val="1600"/>
              </a:spcBef>
              <a:spcAft>
                <a:spcPts val="1600"/>
              </a:spcAft>
              <a:buNone/>
            </a:pPr>
            <a:r>
              <a:t/>
            </a:r>
            <a:endParaRPr/>
          </a:p>
        </p:txBody>
      </p:sp>
      <p:pic>
        <p:nvPicPr>
          <p:cNvPr id="238" name="Shape 238"/>
          <p:cNvPicPr preferRelativeResize="0"/>
          <p:nvPr/>
        </p:nvPicPr>
        <p:blipFill>
          <a:blip r:embed="rId3">
            <a:alphaModFix/>
          </a:blip>
          <a:stretch>
            <a:fillRect/>
          </a:stretch>
        </p:blipFill>
        <p:spPr>
          <a:xfrm>
            <a:off x="758000" y="3004900"/>
            <a:ext cx="3221450" cy="1712875"/>
          </a:xfrm>
          <a:prstGeom prst="rect">
            <a:avLst/>
          </a:prstGeom>
          <a:noFill/>
          <a:ln>
            <a:noFill/>
          </a:ln>
        </p:spPr>
      </p:pic>
      <p:pic>
        <p:nvPicPr>
          <p:cNvPr id="239" name="Shape 239"/>
          <p:cNvPicPr preferRelativeResize="0"/>
          <p:nvPr/>
        </p:nvPicPr>
        <p:blipFill>
          <a:blip r:embed="rId4">
            <a:alphaModFix/>
          </a:blip>
          <a:stretch>
            <a:fillRect/>
          </a:stretch>
        </p:blipFill>
        <p:spPr>
          <a:xfrm>
            <a:off x="5187625" y="2921822"/>
            <a:ext cx="3486150" cy="9962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Shape 24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Wednesday,</a:t>
            </a:r>
            <a:r>
              <a:rPr lang="en"/>
              <a:t> May 24</a:t>
            </a:r>
            <a:endParaRPr/>
          </a:p>
        </p:txBody>
      </p:sp>
      <p:sp>
        <p:nvSpPr>
          <p:cNvPr id="245" name="Shape 245"/>
          <p:cNvSpPr txBox="1"/>
          <p:nvPr>
            <p:ph idx="1" type="body"/>
          </p:nvPr>
        </p:nvSpPr>
        <p:spPr>
          <a:xfrm>
            <a:off x="387900" y="1266175"/>
            <a:ext cx="3999900" cy="330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Veteran’s Ceremony Slide</a:t>
            </a:r>
            <a:endParaRPr/>
          </a:p>
          <a:p>
            <a:pPr indent="-317500" lvl="0" marL="457200" rtl="0">
              <a:spcBef>
                <a:spcPts val="1600"/>
              </a:spcBef>
              <a:spcAft>
                <a:spcPts val="0"/>
              </a:spcAft>
              <a:buSzPts val="1400"/>
              <a:buChar char="●"/>
            </a:pPr>
            <a:r>
              <a:rPr lang="en"/>
              <a:t>Please use the slideshow to format your veteran’s slide. Share the slideshow with your slide designer.</a:t>
            </a:r>
            <a:endParaRPr/>
          </a:p>
          <a:p>
            <a:pPr indent="-317500" lvl="0" marL="457200" rtl="0">
              <a:spcBef>
                <a:spcPts val="0"/>
              </a:spcBef>
              <a:spcAft>
                <a:spcPts val="0"/>
              </a:spcAft>
              <a:buSzPts val="1400"/>
              <a:buChar char="●"/>
            </a:pPr>
            <a:r>
              <a:rPr lang="en"/>
              <a:t>Do not forget to read the notes for your slide and fill in the required information.</a:t>
            </a:r>
            <a:endParaRPr/>
          </a:p>
          <a:p>
            <a:pPr indent="-317500" lvl="0" marL="457200" rtl="0">
              <a:spcBef>
                <a:spcPts val="0"/>
              </a:spcBef>
              <a:spcAft>
                <a:spcPts val="0"/>
              </a:spcAft>
              <a:buSzPts val="1400"/>
              <a:buChar char="●"/>
            </a:pPr>
            <a:r>
              <a:rPr lang="en"/>
              <a:t>Select 1 CREW member to participate in the presentation.</a:t>
            </a:r>
            <a:endParaRPr/>
          </a:p>
          <a:p>
            <a:pPr indent="0" lvl="0" marL="457200">
              <a:spcBef>
                <a:spcPts val="1600"/>
              </a:spcBef>
              <a:spcAft>
                <a:spcPts val="1600"/>
              </a:spcAft>
              <a:buNone/>
            </a:pPr>
            <a:r>
              <a:t/>
            </a:r>
            <a:endParaRPr/>
          </a:p>
        </p:txBody>
      </p:sp>
      <p:sp>
        <p:nvSpPr>
          <p:cNvPr id="246" name="Shape 246"/>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rPr lang="en" sz="4800">
                <a:solidFill>
                  <a:srgbClr val="0000FF"/>
                </a:solidFill>
                <a:latin typeface="Comic Sans MS"/>
                <a:ea typeface="Comic Sans MS"/>
                <a:cs typeface="Comic Sans MS"/>
                <a:sym typeface="Comic Sans MS"/>
              </a:rPr>
              <a:t>Our veteran is a hero because...</a:t>
            </a:r>
            <a:endParaRPr sz="4800">
              <a:solidFill>
                <a:srgbClr val="0000FF"/>
              </a:solidFill>
              <a:latin typeface="Comic Sans MS"/>
              <a:ea typeface="Comic Sans MS"/>
              <a:cs typeface="Comic Sans MS"/>
              <a:sym typeface="Comic Sans M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Shape 251"/>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Tuesday, May 30</a:t>
            </a:r>
            <a:endParaRPr/>
          </a:p>
        </p:txBody>
      </p:sp>
      <p:sp>
        <p:nvSpPr>
          <p:cNvPr id="252" name="Shape 252"/>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p>
            <a:pPr indent="-317500" lvl="0" marL="457200" rtl="0">
              <a:spcBef>
                <a:spcPts val="0"/>
              </a:spcBef>
              <a:spcAft>
                <a:spcPts val="0"/>
              </a:spcAft>
              <a:buSzPts val="1400"/>
              <a:buChar char="●"/>
            </a:pPr>
            <a:r>
              <a:rPr lang="en"/>
              <a:t>Students should report to class and transition to the theatre at 8:20.</a:t>
            </a:r>
            <a:endParaRPr/>
          </a:p>
          <a:p>
            <a:pPr indent="0" lvl="0" marL="0" rtl="0">
              <a:spcBef>
                <a:spcPts val="1600"/>
              </a:spcBef>
              <a:spcAft>
                <a:spcPts val="0"/>
              </a:spcAft>
              <a:buNone/>
            </a:pPr>
            <a:r>
              <a:t/>
            </a:r>
            <a:endParaRPr/>
          </a:p>
          <a:p>
            <a:pPr indent="-317500" lvl="0" marL="457200">
              <a:spcBef>
                <a:spcPts val="1600"/>
              </a:spcBef>
              <a:spcAft>
                <a:spcPts val="0"/>
              </a:spcAft>
              <a:buSzPts val="1400"/>
              <a:buChar char="●"/>
            </a:pPr>
            <a:r>
              <a:rPr lang="en"/>
              <a:t>Students participating in the ceremony should report directly to the theatre.</a:t>
            </a:r>
            <a:endParaRPr/>
          </a:p>
          <a:p>
            <a:pPr indent="0" lvl="0" marL="0">
              <a:spcBef>
                <a:spcPts val="160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Shape 79"/>
          <p:cNvSpPr txBox="1"/>
          <p:nvPr>
            <p:ph type="title"/>
          </p:nvPr>
        </p:nvSpPr>
        <p:spPr>
          <a:xfrm>
            <a:off x="311700" y="153550"/>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Wednesday, April 19</a:t>
            </a:r>
            <a:endParaRPr/>
          </a:p>
        </p:txBody>
      </p:sp>
      <p:sp>
        <p:nvSpPr>
          <p:cNvPr id="80" name="Shape 80"/>
          <p:cNvSpPr txBox="1"/>
          <p:nvPr>
            <p:ph idx="1" type="body"/>
          </p:nvPr>
        </p:nvSpPr>
        <p:spPr>
          <a:xfrm>
            <a:off x="493650" y="860950"/>
            <a:ext cx="8156700" cy="44823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t>LT: </a:t>
            </a:r>
            <a:r>
              <a:rPr lang="en" sz="2400">
                <a:solidFill>
                  <a:schemeClr val="accent2"/>
                </a:solidFill>
              </a:rPr>
              <a:t>I can look at exemplars of biographies and feature stories to determine what needs to be done for our magazine spread.</a:t>
            </a:r>
            <a:endParaRPr sz="2400">
              <a:solidFill>
                <a:schemeClr val="accent2"/>
              </a:solidFill>
            </a:endParaRPr>
          </a:p>
          <a:p>
            <a:pPr indent="0" lvl="0" marL="0">
              <a:spcBef>
                <a:spcPts val="1600"/>
              </a:spcBef>
              <a:spcAft>
                <a:spcPts val="0"/>
              </a:spcAft>
              <a:buNone/>
            </a:pPr>
            <a:r>
              <a:rPr lang="en" sz="2400"/>
              <a:t>HOS: </a:t>
            </a:r>
            <a:r>
              <a:rPr lang="en" sz="2400">
                <a:solidFill>
                  <a:schemeClr val="accent5"/>
                </a:solidFill>
              </a:rPr>
              <a:t>I can use effective time management to plan and prepare production of our magazine spread.</a:t>
            </a:r>
            <a:endParaRPr sz="2400">
              <a:solidFill>
                <a:schemeClr val="accent5"/>
              </a:solidFill>
            </a:endParaRPr>
          </a:p>
          <a:p>
            <a:pPr indent="0" lvl="0" marL="0">
              <a:spcBef>
                <a:spcPts val="1600"/>
              </a:spcBef>
              <a:spcAft>
                <a:spcPts val="1600"/>
              </a:spcAft>
              <a:buNone/>
            </a:pPr>
            <a:r>
              <a:rPr lang="en" sz="3000">
                <a:solidFill>
                  <a:srgbClr val="FF9900"/>
                </a:solidFill>
              </a:rPr>
              <a:t>Popcorn: </a:t>
            </a:r>
            <a:r>
              <a:rPr lang="en" sz="3000">
                <a:solidFill>
                  <a:srgbClr val="666666"/>
                </a:solidFill>
              </a:rPr>
              <a:t>What is something about our veteran that impressed you? </a:t>
            </a:r>
            <a:r>
              <a:rPr lang="en" sz="3000">
                <a:solidFill>
                  <a:schemeClr val="accent5"/>
                </a:solidFill>
              </a:rPr>
              <a:t> </a:t>
            </a:r>
            <a:r>
              <a:rPr lang="en" sz="3000">
                <a:solidFill>
                  <a:schemeClr val="accent2"/>
                </a:solidFill>
              </a:rPr>
              <a:t> </a:t>
            </a:r>
            <a:endParaRPr sz="3000">
              <a:solidFill>
                <a:schemeClr val="accen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Shape 8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Wednesday</a:t>
            </a:r>
            <a:r>
              <a:rPr lang="en"/>
              <a:t>, April 19</a:t>
            </a:r>
            <a:endParaRPr/>
          </a:p>
        </p:txBody>
      </p:sp>
      <p:sp>
        <p:nvSpPr>
          <p:cNvPr id="86" name="Shape 86"/>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1800">
                <a:solidFill>
                  <a:srgbClr val="000000"/>
                </a:solidFill>
              </a:rPr>
              <a:t>Biography Exemplars:</a:t>
            </a:r>
            <a:endParaRPr b="1" sz="1800">
              <a:solidFill>
                <a:srgbClr val="000000"/>
              </a:solidFill>
            </a:endParaRPr>
          </a:p>
          <a:p>
            <a:pPr indent="0" lvl="0" marL="0">
              <a:spcBef>
                <a:spcPts val="1600"/>
              </a:spcBef>
              <a:spcAft>
                <a:spcPts val="0"/>
              </a:spcAft>
              <a:buNone/>
            </a:pPr>
            <a:r>
              <a:rPr b="1" lang="en" sz="1800">
                <a:solidFill>
                  <a:srgbClr val="000000"/>
                </a:solidFill>
              </a:rPr>
              <a:t>Discuss the following in your small group:</a:t>
            </a:r>
            <a:endParaRPr b="1" sz="1800">
              <a:solidFill>
                <a:srgbClr val="000000"/>
              </a:solidFill>
            </a:endParaRPr>
          </a:p>
          <a:p>
            <a:pPr indent="-342900" lvl="0" marL="457200" rtl="0">
              <a:spcBef>
                <a:spcPts val="1600"/>
              </a:spcBef>
              <a:spcAft>
                <a:spcPts val="0"/>
              </a:spcAft>
              <a:buClr>
                <a:srgbClr val="000000"/>
              </a:buClr>
              <a:buSzPts val="1800"/>
              <a:buAutoNum type="arabicPeriod"/>
            </a:pPr>
            <a:r>
              <a:rPr lang="en" sz="1800">
                <a:solidFill>
                  <a:srgbClr val="000000"/>
                </a:solidFill>
              </a:rPr>
              <a:t>What makes this story unique?</a:t>
            </a:r>
            <a:endParaRPr sz="1800">
              <a:solidFill>
                <a:srgbClr val="000000"/>
              </a:solidFill>
            </a:endParaRPr>
          </a:p>
          <a:p>
            <a:pPr indent="-342900" lvl="0" marL="457200" rtl="0">
              <a:spcBef>
                <a:spcPts val="0"/>
              </a:spcBef>
              <a:spcAft>
                <a:spcPts val="0"/>
              </a:spcAft>
              <a:buClr>
                <a:srgbClr val="000000"/>
              </a:buClr>
              <a:buSzPts val="1800"/>
              <a:buAutoNum type="arabicPeriod"/>
            </a:pPr>
            <a:r>
              <a:rPr lang="en" sz="1800">
                <a:solidFill>
                  <a:srgbClr val="000000"/>
                </a:solidFill>
              </a:rPr>
              <a:t>How is the information presented?</a:t>
            </a:r>
            <a:endParaRPr sz="1800">
              <a:solidFill>
                <a:srgbClr val="000000"/>
              </a:solidFill>
            </a:endParaRPr>
          </a:p>
          <a:p>
            <a:pPr indent="-342900" lvl="0" marL="457200">
              <a:spcBef>
                <a:spcPts val="0"/>
              </a:spcBef>
              <a:spcAft>
                <a:spcPts val="0"/>
              </a:spcAft>
              <a:buClr>
                <a:srgbClr val="000000"/>
              </a:buClr>
              <a:buSzPts val="1800"/>
              <a:buAutoNum type="arabicPeriod"/>
            </a:pPr>
            <a:r>
              <a:rPr lang="en" sz="1800">
                <a:solidFill>
                  <a:srgbClr val="000000"/>
                </a:solidFill>
              </a:rPr>
              <a:t>How did the author include the important information and still make it highly interesting?</a:t>
            </a:r>
            <a:endParaRPr sz="1800">
              <a:solidFill>
                <a:srgbClr val="000000"/>
              </a:solidFill>
            </a:endParaRPr>
          </a:p>
          <a:p>
            <a:pPr indent="0" lvl="0" marL="0">
              <a:spcBef>
                <a:spcPts val="1600"/>
              </a:spcBef>
              <a:spcAft>
                <a:spcPts val="1600"/>
              </a:spcAft>
              <a:buNone/>
            </a:pPr>
            <a:r>
              <a:t/>
            </a:r>
            <a:endParaRPr/>
          </a:p>
        </p:txBody>
      </p:sp>
      <p:sp>
        <p:nvSpPr>
          <p:cNvPr id="87" name="Shape 87"/>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1800">
                <a:solidFill>
                  <a:srgbClr val="000000"/>
                </a:solidFill>
              </a:rPr>
              <a:t>Feature Story Exemplars</a:t>
            </a:r>
            <a:endParaRPr b="1" sz="1800">
              <a:solidFill>
                <a:srgbClr val="000000"/>
              </a:solidFill>
            </a:endParaRPr>
          </a:p>
          <a:p>
            <a:pPr indent="0" lvl="0" marL="0">
              <a:spcBef>
                <a:spcPts val="1600"/>
              </a:spcBef>
              <a:spcAft>
                <a:spcPts val="0"/>
              </a:spcAft>
              <a:buNone/>
            </a:pPr>
            <a:r>
              <a:rPr b="1" lang="en" sz="1800">
                <a:solidFill>
                  <a:srgbClr val="000000"/>
                </a:solidFill>
              </a:rPr>
              <a:t>Discuss the following in your small group:</a:t>
            </a:r>
            <a:endParaRPr b="1" sz="1800">
              <a:solidFill>
                <a:srgbClr val="000000"/>
              </a:solidFill>
            </a:endParaRPr>
          </a:p>
          <a:p>
            <a:pPr indent="-342900" lvl="0" marL="457200" rtl="0">
              <a:spcBef>
                <a:spcPts val="1600"/>
              </a:spcBef>
              <a:spcAft>
                <a:spcPts val="0"/>
              </a:spcAft>
              <a:buClr>
                <a:srgbClr val="000000"/>
              </a:buClr>
              <a:buSzPts val="1800"/>
              <a:buAutoNum type="arabicPeriod"/>
            </a:pPr>
            <a:r>
              <a:rPr lang="en" sz="1800">
                <a:solidFill>
                  <a:srgbClr val="000000"/>
                </a:solidFill>
              </a:rPr>
              <a:t>What makes this story unique?</a:t>
            </a:r>
            <a:endParaRPr sz="1800">
              <a:solidFill>
                <a:srgbClr val="000000"/>
              </a:solidFill>
            </a:endParaRPr>
          </a:p>
          <a:p>
            <a:pPr indent="-342900" lvl="0" marL="457200" rtl="0">
              <a:spcBef>
                <a:spcPts val="0"/>
              </a:spcBef>
              <a:spcAft>
                <a:spcPts val="0"/>
              </a:spcAft>
              <a:buClr>
                <a:srgbClr val="000000"/>
              </a:buClr>
              <a:buSzPts val="1800"/>
              <a:buAutoNum type="arabicPeriod"/>
            </a:pPr>
            <a:r>
              <a:rPr lang="en" sz="1800">
                <a:solidFill>
                  <a:srgbClr val="000000"/>
                </a:solidFill>
              </a:rPr>
              <a:t>How is the information presented?</a:t>
            </a:r>
            <a:endParaRPr sz="1800">
              <a:solidFill>
                <a:srgbClr val="000000"/>
              </a:solidFill>
            </a:endParaRPr>
          </a:p>
          <a:p>
            <a:pPr indent="-342900" lvl="0" marL="457200" rtl="0">
              <a:spcBef>
                <a:spcPts val="0"/>
              </a:spcBef>
              <a:spcAft>
                <a:spcPts val="0"/>
              </a:spcAft>
              <a:buClr>
                <a:srgbClr val="000000"/>
              </a:buClr>
              <a:buSzPts val="1800"/>
              <a:buAutoNum type="arabicPeriod"/>
            </a:pPr>
            <a:r>
              <a:rPr lang="en" sz="1800">
                <a:solidFill>
                  <a:srgbClr val="000000"/>
                </a:solidFill>
              </a:rPr>
              <a:t>How did the author include the important information and still make it highly interesting?</a:t>
            </a:r>
            <a:endParaRPr sz="18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pic>
        <p:nvPicPr>
          <p:cNvPr id="92" name="Shape 92"/>
          <p:cNvPicPr preferRelativeResize="0"/>
          <p:nvPr/>
        </p:nvPicPr>
        <p:blipFill>
          <a:blip r:embed="rId3">
            <a:alphaModFix/>
          </a:blip>
          <a:stretch>
            <a:fillRect/>
          </a:stretch>
        </p:blipFill>
        <p:spPr>
          <a:xfrm>
            <a:off x="6957050" y="0"/>
            <a:ext cx="2099675" cy="1837225"/>
          </a:xfrm>
          <a:prstGeom prst="rect">
            <a:avLst/>
          </a:prstGeom>
          <a:noFill/>
          <a:ln>
            <a:noFill/>
          </a:ln>
        </p:spPr>
      </p:pic>
      <p:sp>
        <p:nvSpPr>
          <p:cNvPr id="93" name="Shape 93"/>
          <p:cNvSpPr txBox="1"/>
          <p:nvPr>
            <p:ph type="title"/>
          </p:nvPr>
        </p:nvSpPr>
        <p:spPr>
          <a:xfrm>
            <a:off x="917825" y="147075"/>
            <a:ext cx="40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Wednesday </a:t>
            </a:r>
            <a:r>
              <a:rPr lang="en"/>
              <a:t>, April 19</a:t>
            </a:r>
            <a:endParaRPr/>
          </a:p>
        </p:txBody>
      </p:sp>
      <p:sp>
        <p:nvSpPr>
          <p:cNvPr id="94" name="Shape 94"/>
          <p:cNvSpPr txBox="1"/>
          <p:nvPr>
            <p:ph idx="1" type="body"/>
          </p:nvPr>
        </p:nvSpPr>
        <p:spPr>
          <a:xfrm>
            <a:off x="0" y="1213450"/>
            <a:ext cx="8772000" cy="330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b="1" sz="1200"/>
          </a:p>
          <a:p>
            <a:pPr indent="0" lvl="0" marL="0">
              <a:spcBef>
                <a:spcPts val="1600"/>
              </a:spcBef>
              <a:spcAft>
                <a:spcPts val="0"/>
              </a:spcAft>
              <a:buNone/>
            </a:pPr>
            <a:r>
              <a:rPr b="1" lang="en" sz="2400"/>
              <a:t>Debrief: Write a DETAILED to do list for either the bio or feature story based on your observations. </a:t>
            </a:r>
            <a:r>
              <a:rPr b="1" lang="en" sz="3000"/>
              <a:t> </a:t>
            </a:r>
            <a:r>
              <a:rPr lang="en" sz="3000"/>
              <a:t> </a:t>
            </a:r>
            <a:endParaRPr sz="2400"/>
          </a:p>
          <a:p>
            <a:pPr indent="-381000" lvl="0" marL="457200">
              <a:spcBef>
                <a:spcPts val="1600"/>
              </a:spcBef>
              <a:spcAft>
                <a:spcPts val="0"/>
              </a:spcAft>
              <a:buSzPts val="2400"/>
              <a:buChar char="●"/>
            </a:pPr>
            <a:r>
              <a:rPr lang="en" sz="2400"/>
              <a:t>Biography (story, pictures, captions)</a:t>
            </a:r>
            <a:endParaRPr sz="2400"/>
          </a:p>
          <a:p>
            <a:pPr indent="-381000" lvl="0" marL="457200">
              <a:spcBef>
                <a:spcPts val="0"/>
              </a:spcBef>
              <a:spcAft>
                <a:spcPts val="0"/>
              </a:spcAft>
              <a:buSzPts val="2400"/>
              <a:buChar char="●"/>
            </a:pPr>
            <a:r>
              <a:rPr lang="en" sz="2400"/>
              <a:t>Research for Feature Story</a:t>
            </a:r>
            <a:endParaRPr sz="2400"/>
          </a:p>
          <a:p>
            <a:pPr indent="-381000" lvl="0" marL="457200" rtl="0">
              <a:spcBef>
                <a:spcPts val="0"/>
              </a:spcBef>
              <a:spcAft>
                <a:spcPts val="0"/>
              </a:spcAft>
              <a:buSzPts val="2400"/>
              <a:buChar char="●"/>
            </a:pPr>
            <a:r>
              <a:rPr lang="en" sz="2400"/>
              <a:t>Feature Story (story, pictures, captions, infographic)</a:t>
            </a:r>
            <a:endParaRPr sz="2400"/>
          </a:p>
          <a:p>
            <a:pPr indent="-381000" lvl="0" marL="457200">
              <a:spcBef>
                <a:spcPts val="0"/>
              </a:spcBef>
              <a:spcAft>
                <a:spcPts val="0"/>
              </a:spcAft>
              <a:buSzPts val="2400"/>
              <a:buChar char="●"/>
            </a:pPr>
            <a:r>
              <a:rPr lang="en" sz="2400"/>
              <a:t>Create magazine spread in Pages using high quality design and color (use newsletter template)</a:t>
            </a:r>
            <a:endParaRPr sz="2400"/>
          </a:p>
          <a:p>
            <a:pPr indent="0" lvl="0" marL="0" rtl="0">
              <a:spcBef>
                <a:spcPts val="1600"/>
              </a:spcBef>
              <a:spcAft>
                <a:spcPts val="1600"/>
              </a:spcAft>
              <a:buNone/>
            </a:pPr>
            <a:r>
              <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Shape 99"/>
          <p:cNvSpPr txBox="1"/>
          <p:nvPr>
            <p:ph type="title"/>
          </p:nvPr>
        </p:nvSpPr>
        <p:spPr>
          <a:xfrm>
            <a:off x="311700" y="153550"/>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Thursday</a:t>
            </a:r>
            <a:r>
              <a:rPr lang="en"/>
              <a:t>, April 20</a:t>
            </a:r>
            <a:endParaRPr/>
          </a:p>
        </p:txBody>
      </p:sp>
      <p:sp>
        <p:nvSpPr>
          <p:cNvPr id="100" name="Shape 100"/>
          <p:cNvSpPr txBox="1"/>
          <p:nvPr>
            <p:ph idx="1" type="body"/>
          </p:nvPr>
        </p:nvSpPr>
        <p:spPr>
          <a:xfrm>
            <a:off x="493650" y="1080875"/>
            <a:ext cx="8156700" cy="4262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2400"/>
              <a:t>LT: </a:t>
            </a:r>
            <a:r>
              <a:rPr lang="en" sz="2400">
                <a:solidFill>
                  <a:schemeClr val="accent2"/>
                </a:solidFill>
              </a:rPr>
              <a:t>I can create a plan that will allow my class to produce our magazine spread. </a:t>
            </a:r>
            <a:endParaRPr sz="2400">
              <a:solidFill>
                <a:schemeClr val="accent2"/>
              </a:solidFill>
            </a:endParaRPr>
          </a:p>
          <a:p>
            <a:pPr indent="0" lvl="0" marL="0" rtl="0">
              <a:spcBef>
                <a:spcPts val="1600"/>
              </a:spcBef>
              <a:spcAft>
                <a:spcPts val="0"/>
              </a:spcAft>
              <a:buNone/>
            </a:pPr>
            <a:r>
              <a:rPr lang="en" sz="2400"/>
              <a:t>HOS: </a:t>
            </a:r>
            <a:r>
              <a:rPr lang="en" sz="2400">
                <a:solidFill>
                  <a:schemeClr val="accent5"/>
                </a:solidFill>
              </a:rPr>
              <a:t>I can use effective time management to plan and prepare production of our magazine spread.</a:t>
            </a:r>
            <a:endParaRPr sz="2400">
              <a:solidFill>
                <a:schemeClr val="accent5"/>
              </a:solidFill>
            </a:endParaRPr>
          </a:p>
          <a:p>
            <a:pPr indent="0" lvl="0" marL="0" rtl="0">
              <a:spcBef>
                <a:spcPts val="1600"/>
              </a:spcBef>
              <a:spcAft>
                <a:spcPts val="1600"/>
              </a:spcAft>
              <a:buNone/>
            </a:pPr>
            <a:r>
              <a:rPr lang="en" sz="3000">
                <a:solidFill>
                  <a:srgbClr val="FF9900"/>
                </a:solidFill>
              </a:rPr>
              <a:t>Popcorn</a:t>
            </a:r>
            <a:r>
              <a:rPr lang="en" sz="3000">
                <a:solidFill>
                  <a:srgbClr val="FF9900"/>
                </a:solidFill>
              </a:rPr>
              <a:t>: </a:t>
            </a:r>
            <a:r>
              <a:rPr lang="en" sz="3000">
                <a:solidFill>
                  <a:srgbClr val="666666"/>
                </a:solidFill>
              </a:rPr>
              <a:t>What is your weather when you think about our veteran project? </a:t>
            </a:r>
            <a:r>
              <a:rPr lang="en" sz="3000">
                <a:solidFill>
                  <a:schemeClr val="accent5"/>
                </a:solidFill>
              </a:rPr>
              <a:t> </a:t>
            </a:r>
            <a:r>
              <a:rPr lang="en" sz="3000">
                <a:solidFill>
                  <a:schemeClr val="accent2"/>
                </a:solidFill>
              </a:rPr>
              <a:t> </a:t>
            </a:r>
            <a:endParaRPr sz="3000">
              <a:solidFill>
                <a:schemeClr val="accent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Thursday</a:t>
            </a:r>
            <a:r>
              <a:rPr lang="en"/>
              <a:t>, April 20</a:t>
            </a:r>
            <a:endParaRPr/>
          </a:p>
        </p:txBody>
      </p:sp>
      <p:sp>
        <p:nvSpPr>
          <p:cNvPr id="106" name="Shape 106"/>
          <p:cNvSpPr txBox="1"/>
          <p:nvPr>
            <p:ph idx="1" type="body"/>
          </p:nvPr>
        </p:nvSpPr>
        <p:spPr>
          <a:xfrm>
            <a:off x="217725" y="1152425"/>
            <a:ext cx="5572200" cy="330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t>What all do we need to do to finish our pages for the magazine?</a:t>
            </a:r>
            <a:endParaRPr sz="2400"/>
          </a:p>
          <a:p>
            <a:pPr indent="0" lvl="0" marL="0">
              <a:spcBef>
                <a:spcPts val="1600"/>
              </a:spcBef>
              <a:spcAft>
                <a:spcPts val="0"/>
              </a:spcAft>
              <a:buNone/>
            </a:pPr>
            <a:r>
              <a:t/>
            </a:r>
            <a:endParaRPr sz="2400"/>
          </a:p>
          <a:p>
            <a:pPr indent="0" lvl="0" marL="0">
              <a:spcBef>
                <a:spcPts val="1600"/>
              </a:spcBef>
              <a:spcAft>
                <a:spcPts val="1600"/>
              </a:spcAft>
              <a:buNone/>
            </a:pPr>
            <a:r>
              <a:rPr lang="en" sz="2400"/>
              <a:t>As a class, we’ll write out a to do list that we will use while working on this project.   </a:t>
            </a:r>
            <a:endParaRPr sz="2400"/>
          </a:p>
        </p:txBody>
      </p:sp>
      <p:pic>
        <p:nvPicPr>
          <p:cNvPr id="107" name="Shape 107"/>
          <p:cNvPicPr preferRelativeResize="0"/>
          <p:nvPr/>
        </p:nvPicPr>
        <p:blipFill>
          <a:blip r:embed="rId3">
            <a:alphaModFix/>
          </a:blip>
          <a:stretch>
            <a:fillRect/>
          </a:stretch>
        </p:blipFill>
        <p:spPr>
          <a:xfrm>
            <a:off x="5789925" y="158500"/>
            <a:ext cx="3182000" cy="27842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pic>
        <p:nvPicPr>
          <p:cNvPr id="112" name="Shape 112"/>
          <p:cNvPicPr preferRelativeResize="0"/>
          <p:nvPr/>
        </p:nvPicPr>
        <p:blipFill>
          <a:blip r:embed="rId3">
            <a:alphaModFix/>
          </a:blip>
          <a:stretch>
            <a:fillRect/>
          </a:stretch>
        </p:blipFill>
        <p:spPr>
          <a:xfrm>
            <a:off x="5590000" y="0"/>
            <a:ext cx="3182000" cy="2784250"/>
          </a:xfrm>
          <a:prstGeom prst="rect">
            <a:avLst/>
          </a:prstGeom>
          <a:noFill/>
          <a:ln>
            <a:noFill/>
          </a:ln>
        </p:spPr>
      </p:pic>
      <p:sp>
        <p:nvSpPr>
          <p:cNvPr id="113" name="Shape 113"/>
          <p:cNvSpPr txBox="1"/>
          <p:nvPr>
            <p:ph type="title"/>
          </p:nvPr>
        </p:nvSpPr>
        <p:spPr>
          <a:xfrm>
            <a:off x="251400" y="787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Thursday</a:t>
            </a:r>
            <a:r>
              <a:rPr lang="en"/>
              <a:t>, April 20</a:t>
            </a:r>
            <a:endParaRPr/>
          </a:p>
        </p:txBody>
      </p:sp>
      <p:sp>
        <p:nvSpPr>
          <p:cNvPr id="114" name="Shape 114"/>
          <p:cNvSpPr txBox="1"/>
          <p:nvPr>
            <p:ph idx="1" type="body"/>
          </p:nvPr>
        </p:nvSpPr>
        <p:spPr>
          <a:xfrm>
            <a:off x="0" y="1213450"/>
            <a:ext cx="8772000" cy="330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000"/>
              <a:t>To do list: </a:t>
            </a:r>
            <a:r>
              <a:rPr lang="en" sz="3000"/>
              <a:t> </a:t>
            </a:r>
            <a:r>
              <a:rPr lang="en"/>
              <a:t>(Assign jobs if not done already</a:t>
            </a:r>
            <a:r>
              <a:rPr lang="en" sz="2400"/>
              <a:t>)</a:t>
            </a:r>
            <a:endParaRPr sz="2400"/>
          </a:p>
          <a:p>
            <a:pPr indent="-381000" lvl="0" marL="457200" rtl="0">
              <a:spcBef>
                <a:spcPts val="1600"/>
              </a:spcBef>
              <a:spcAft>
                <a:spcPts val="0"/>
              </a:spcAft>
              <a:buSzPts val="2400"/>
              <a:buChar char="●"/>
            </a:pPr>
            <a:r>
              <a:rPr lang="en" sz="2400"/>
              <a:t>Biography (story, pictures, captions)</a:t>
            </a:r>
            <a:endParaRPr sz="2400"/>
          </a:p>
          <a:p>
            <a:pPr indent="-381000" lvl="0" marL="457200" rtl="0">
              <a:spcBef>
                <a:spcPts val="0"/>
              </a:spcBef>
              <a:spcAft>
                <a:spcPts val="0"/>
              </a:spcAft>
              <a:buSzPts val="2400"/>
              <a:buChar char="●"/>
            </a:pPr>
            <a:r>
              <a:rPr lang="en" sz="2400"/>
              <a:t>Research for Feature Story</a:t>
            </a:r>
            <a:endParaRPr sz="2400"/>
          </a:p>
          <a:p>
            <a:pPr indent="-381000" lvl="0" marL="457200" rtl="0">
              <a:spcBef>
                <a:spcPts val="0"/>
              </a:spcBef>
              <a:spcAft>
                <a:spcPts val="0"/>
              </a:spcAft>
              <a:buSzPts val="2400"/>
              <a:buChar char="●"/>
            </a:pPr>
            <a:r>
              <a:rPr lang="en" sz="2400"/>
              <a:t>Feature Story (story, pictures, captions, infographic)</a:t>
            </a:r>
            <a:endParaRPr sz="2400"/>
          </a:p>
          <a:p>
            <a:pPr indent="-381000" lvl="0" marL="457200" rtl="0">
              <a:spcBef>
                <a:spcPts val="0"/>
              </a:spcBef>
              <a:spcAft>
                <a:spcPts val="0"/>
              </a:spcAft>
              <a:buSzPts val="2400"/>
              <a:buChar char="●"/>
            </a:pPr>
            <a:r>
              <a:rPr lang="en" sz="2400"/>
              <a:t>Create magazine spread in Pages using high quality design and color (use newsletter template)</a:t>
            </a:r>
            <a:endParaRPr sz="2400"/>
          </a:p>
          <a:p>
            <a:pPr indent="0" lvl="0" marL="0" rtl="0">
              <a:spcBef>
                <a:spcPts val="1600"/>
              </a:spcBef>
              <a:spcAft>
                <a:spcPts val="1600"/>
              </a:spcAft>
              <a:buNone/>
            </a:pPr>
            <a:r>
              <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Shape 11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Thursday</a:t>
            </a:r>
            <a:r>
              <a:rPr lang="en"/>
              <a:t>, April 20</a:t>
            </a:r>
            <a:endParaRPr/>
          </a:p>
        </p:txBody>
      </p:sp>
      <p:sp>
        <p:nvSpPr>
          <p:cNvPr id="120" name="Shape 120"/>
          <p:cNvSpPr txBox="1"/>
          <p:nvPr>
            <p:ph idx="1" type="body"/>
          </p:nvPr>
        </p:nvSpPr>
        <p:spPr>
          <a:xfrm>
            <a:off x="217725" y="1152425"/>
            <a:ext cx="5572200" cy="330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2400"/>
              <a:t>What all do we need to do to finish our pages for the magazine?</a:t>
            </a:r>
            <a:endParaRPr sz="2400"/>
          </a:p>
          <a:p>
            <a:pPr indent="0" lvl="0" marL="0" rtl="0">
              <a:spcBef>
                <a:spcPts val="1600"/>
              </a:spcBef>
              <a:spcAft>
                <a:spcPts val="0"/>
              </a:spcAft>
              <a:buNone/>
            </a:pPr>
            <a:r>
              <a:t/>
            </a:r>
            <a:endParaRPr sz="2400"/>
          </a:p>
          <a:p>
            <a:pPr indent="0" lvl="0" marL="0" rtl="0">
              <a:spcBef>
                <a:spcPts val="1600"/>
              </a:spcBef>
              <a:spcAft>
                <a:spcPts val="1600"/>
              </a:spcAft>
              <a:buNone/>
            </a:pPr>
            <a:r>
              <a:rPr lang="en" sz="2400"/>
              <a:t>Now, we need to add in dates and write the names of students contributing to this task.  </a:t>
            </a:r>
            <a:endParaRPr sz="2400"/>
          </a:p>
        </p:txBody>
      </p:sp>
      <p:pic>
        <p:nvPicPr>
          <p:cNvPr descr="Screen Shot 2017-01-20 at 12.12.16 PM.png" id="121" name="Shape 121"/>
          <p:cNvPicPr preferRelativeResize="0"/>
          <p:nvPr/>
        </p:nvPicPr>
        <p:blipFill>
          <a:blip r:embed="rId3">
            <a:alphaModFix/>
          </a:blip>
          <a:stretch>
            <a:fillRect/>
          </a:stretch>
        </p:blipFill>
        <p:spPr>
          <a:xfrm>
            <a:off x="5583475" y="604225"/>
            <a:ext cx="3049275" cy="351211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