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Sniglet"/>
      <p:regular r:id="rId7"/>
    </p:embeddedFont>
    <p:embeddedFont>
      <p:font typeface="Architects Daughter"/>
      <p:regular r:id="rId8"/>
    </p:embeddedFont>
    <p:embeddedFont>
      <p:font typeface="Love Ya Like A Sister"/>
      <p:regular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font" Target="fonts/LoveYaLikeASister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Sniglet-regular.fntdata"/><Relationship Id="rId8" Type="http://schemas.openxmlformats.org/officeDocument/2006/relationships/font" Target="fonts/ArchitectsDaugh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100% student participation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Standards Alignment with 7th and 8th grade SS standards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Field work experiences in SC (Fort Jackson) and elsewhere Washington, DC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experts in production:  ETV, Columbia Metropolitan Magazine, Lexington Life Magazine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Community-based, authentic learning, skills-driven, cross-curricular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Shape 8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 rot="-2307375">
            <a:off x="3558793" y="2956057"/>
            <a:ext cx="2176014" cy="821182"/>
          </a:xfrm>
          <a:prstGeom prst="horizontalScroll">
            <a:avLst>
              <a:gd fmla="val 12500" name="adj"/>
            </a:avLst>
          </a:prstGeom>
          <a:solidFill>
            <a:srgbClr val="125CDF">
              <a:alpha val="68850"/>
            </a:srgbClr>
          </a:solidFill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4662475" y="3518800"/>
            <a:ext cx="1244100" cy="1168800"/>
          </a:xfrm>
          <a:prstGeom prst="star6">
            <a:avLst>
              <a:gd fmla="val 34559" name="adj"/>
              <a:gd fmla="val 115470" name="hf"/>
            </a:avLst>
          </a:prstGeom>
          <a:solidFill>
            <a:srgbClr val="FFFFFF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375" y="2784450"/>
            <a:ext cx="3291600" cy="2290500"/>
          </a:xfrm>
          <a:prstGeom prst="ribbon">
            <a:avLst>
              <a:gd fmla="val 8674" name="adj1"/>
              <a:gd fmla="val 50000" name="adj2"/>
            </a:avLst>
          </a:prstGeom>
          <a:gradFill>
            <a:gsLst>
              <a:gs pos="0">
                <a:srgbClr val="DFE9FB"/>
              </a:gs>
              <a:gs pos="100000">
                <a:srgbClr val="6E9BE7"/>
              </a:gs>
            </a:gsLst>
            <a:path path="circle">
              <a:fillToRect b="50%" l="50%" r="50%" t="50%"/>
            </a:path>
            <a:tileRect/>
          </a:gradFill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6731000" y="1558175"/>
            <a:ext cx="2596800" cy="1996200"/>
          </a:xfrm>
          <a:prstGeom prst="star5">
            <a:avLst>
              <a:gd fmla="val 28053" name="adj"/>
              <a:gd fmla="val 105146" name="hf"/>
              <a:gd fmla="val 110557" name="vf"/>
            </a:avLst>
          </a:prstGeom>
          <a:solidFill>
            <a:srgbClr val="FFFFFF"/>
          </a:solidFill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curvy arrow.png"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22376">
            <a:off x="316150" y="1061625"/>
            <a:ext cx="8477999" cy="3803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2705100" y="948700"/>
            <a:ext cx="1017300" cy="1495200"/>
          </a:xfrm>
          <a:prstGeom prst="verticalScroll">
            <a:avLst>
              <a:gd fmla="val 12500" name="adj"/>
            </a:avLst>
          </a:prstGeom>
          <a:solidFill>
            <a:srgbClr val="125CDF">
              <a:alpha val="68850"/>
            </a:srgbClr>
          </a:solidFill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 txBox="1"/>
          <p:nvPr/>
        </p:nvSpPr>
        <p:spPr>
          <a:xfrm>
            <a:off x="1270025" y="63350"/>
            <a:ext cx="7053300" cy="544800"/>
          </a:xfrm>
          <a:prstGeom prst="rect">
            <a:avLst/>
          </a:prstGeom>
          <a:solidFill>
            <a:srgbClr val="C30000">
              <a:alpha val="3962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700">
                <a:solidFill>
                  <a:srgbClr val="1155CC"/>
                </a:solidFill>
                <a:latin typeface="Love Ya Like A Sister"/>
                <a:ea typeface="Love Ya Like A Sister"/>
                <a:cs typeface="Love Ya Like A Sister"/>
                <a:sym typeface="Love Ya Like A Sister"/>
              </a:rPr>
              <a:t>The Choice to Serve Veterans Case Study</a:t>
            </a:r>
            <a:endParaRPr b="1" sz="2700">
              <a:solidFill>
                <a:srgbClr val="1155CC"/>
              </a:solidFill>
              <a:latin typeface="Love Ya Like A Sister"/>
              <a:ea typeface="Love Ya Like A Sister"/>
              <a:cs typeface="Love Ya Like A Sister"/>
              <a:sym typeface="Love Ya Like A Sister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qrcode.41548102.png"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1500" y="4117175"/>
            <a:ext cx="940925" cy="1004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 rot="-5400000">
            <a:off x="7271275" y="4299950"/>
            <a:ext cx="14952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Want More Info?</a:t>
            </a:r>
            <a:endParaRPr sz="1200"/>
          </a:p>
        </p:txBody>
      </p:sp>
      <p:sp>
        <p:nvSpPr>
          <p:cNvPr id="108" name="Shape 108"/>
          <p:cNvSpPr txBox="1"/>
          <p:nvPr/>
        </p:nvSpPr>
        <p:spPr>
          <a:xfrm>
            <a:off x="8181563" y="3813075"/>
            <a:ext cx="9408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Scan here</a:t>
            </a:r>
            <a:endParaRPr sz="1200"/>
          </a:p>
        </p:txBody>
      </p:sp>
      <p:sp>
        <p:nvSpPr>
          <p:cNvPr id="109" name="Shape 109"/>
          <p:cNvSpPr txBox="1"/>
          <p:nvPr/>
        </p:nvSpPr>
        <p:spPr>
          <a:xfrm>
            <a:off x="7156900" y="2126325"/>
            <a:ext cx="14685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Font typeface="Architects Daughter"/>
              <a:buAutoNum type="alphaUcPeriod"/>
            </a:pPr>
            <a:r>
              <a:rPr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I</a:t>
            </a:r>
            <a:r>
              <a:rPr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nvite experts &amp; </a:t>
            </a:r>
            <a:r>
              <a:rPr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veterans</a:t>
            </a:r>
            <a:r>
              <a:rPr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 to a showcase of learning</a:t>
            </a:r>
            <a:endParaRPr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92100" lvl="0" marL="457200">
              <a:spcBef>
                <a:spcPts val="0"/>
              </a:spcBef>
              <a:spcAft>
                <a:spcPts val="0"/>
              </a:spcAft>
              <a:buSzPts val="1000"/>
              <a:buFont typeface="Architects Daughter"/>
              <a:buAutoNum type="alphaUcPeriod"/>
            </a:pPr>
            <a:r>
              <a:rPr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Present Final Product</a:t>
            </a:r>
            <a:endParaRPr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0" name="Shape 110"/>
          <p:cNvSpPr/>
          <p:nvPr/>
        </p:nvSpPr>
        <p:spPr>
          <a:xfrm flipH="1">
            <a:off x="38198" y="143150"/>
            <a:ext cx="1802100" cy="1428300"/>
          </a:xfrm>
          <a:prstGeom prst="wedgeEllipseCallout">
            <a:avLst>
              <a:gd fmla="val 23075" name="adj1"/>
              <a:gd fmla="val 93742" name="adj2"/>
            </a:avLst>
          </a:prstGeom>
          <a:solidFill>
            <a:srgbClr val="125CDF">
              <a:alpha val="68850"/>
            </a:srgbClr>
          </a:solidFill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 txBox="1"/>
          <p:nvPr/>
        </p:nvSpPr>
        <p:spPr>
          <a:xfrm>
            <a:off x="-3950" y="315025"/>
            <a:ext cx="1707300" cy="8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457200">
              <a:spcBef>
                <a:spcPts val="0"/>
              </a:spcBef>
              <a:spcAft>
                <a:spcPts val="0"/>
              </a:spcAft>
              <a:buSzPts val="900"/>
              <a:buFont typeface="Architects Daughter"/>
              <a:buAutoNum type="alphaUcPeriod"/>
            </a:pPr>
            <a:r>
              <a:rPr b="1" lang="en" sz="900">
                <a:latin typeface="Architects Daughter"/>
                <a:ea typeface="Architects Daughter"/>
                <a:cs typeface="Architects Daughter"/>
                <a:sym typeface="Architects Daughter"/>
              </a:rPr>
              <a:t>Reach out to local veterans via VFW, social media, letter, etc</a:t>
            </a:r>
            <a:endParaRPr b="1" sz="9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85750" lvl="0" marL="457200" rtl="0">
              <a:spcBef>
                <a:spcPts val="0"/>
              </a:spcBef>
              <a:spcAft>
                <a:spcPts val="0"/>
              </a:spcAft>
              <a:buSzPts val="900"/>
              <a:buFont typeface="Architects Daughter"/>
              <a:buAutoNum type="alphaUcPeriod"/>
            </a:pPr>
            <a:r>
              <a:rPr b="1" lang="en" sz="900">
                <a:latin typeface="Architects Daughter"/>
                <a:ea typeface="Architects Daughter"/>
                <a:cs typeface="Architects Daughter"/>
                <a:sym typeface="Architects Daughter"/>
              </a:rPr>
              <a:t>Ensure you can deliver your product (money &amp; materials)</a:t>
            </a:r>
            <a:endParaRPr b="1"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2" name="Shape 112"/>
          <p:cNvSpPr/>
          <p:nvPr/>
        </p:nvSpPr>
        <p:spPr>
          <a:xfrm flipH="1" rot="4681189">
            <a:off x="1302071" y="1025985"/>
            <a:ext cx="1005909" cy="1621779"/>
          </a:xfrm>
          <a:prstGeom prst="cloudCallout">
            <a:avLst>
              <a:gd fmla="val -76773" name="adj1"/>
              <a:gd fmla="val 72919" name="adj2"/>
            </a:avLst>
          </a:prstGeom>
          <a:solidFill>
            <a:srgbClr val="DF0000">
              <a:alpha val="75000"/>
            </a:srgbClr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/>
        </p:nvSpPr>
        <p:spPr>
          <a:xfrm>
            <a:off x="2834825" y="1048550"/>
            <a:ext cx="811500" cy="9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 u="sng">
                <a:latin typeface="Architects Daughter"/>
                <a:ea typeface="Architects Daughter"/>
                <a:cs typeface="Architects Daughter"/>
                <a:sym typeface="Architects Daughter"/>
              </a:rPr>
              <a:t>Prep Students:</a:t>
            </a:r>
            <a:endParaRPr b="1" sz="900" u="sng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latin typeface="Architects Daughter"/>
                <a:ea typeface="Architects Daughter"/>
                <a:cs typeface="Architects Daughter"/>
                <a:sym typeface="Architects Daughter"/>
              </a:rPr>
              <a:t>Use local experts to </a:t>
            </a:r>
            <a:r>
              <a:rPr b="1" lang="en" sz="900">
                <a:latin typeface="Architects Daughter"/>
                <a:ea typeface="Architects Daughter"/>
                <a:cs typeface="Architects Daughter"/>
                <a:sym typeface="Architects Daughter"/>
              </a:rPr>
              <a:t>discuss</a:t>
            </a:r>
            <a:r>
              <a:rPr b="1" lang="en" sz="900">
                <a:latin typeface="Architects Daughter"/>
                <a:ea typeface="Architects Daughter"/>
                <a:cs typeface="Architects Daughter"/>
                <a:sym typeface="Architects Daughter"/>
              </a:rPr>
              <a:t> production (editors, journalists, etc).</a:t>
            </a:r>
            <a:endParaRPr b="1" sz="9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1041425" y="1494350"/>
            <a:ext cx="13773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Assign student roles &amp; veterans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Schedule Interview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/>
          </a:p>
        </p:txBody>
      </p:sp>
      <p:sp>
        <p:nvSpPr>
          <p:cNvPr id="115" name="Shape 115"/>
          <p:cNvSpPr/>
          <p:nvPr/>
        </p:nvSpPr>
        <p:spPr>
          <a:xfrm>
            <a:off x="3836675" y="647700"/>
            <a:ext cx="1802100" cy="590700"/>
          </a:xfrm>
          <a:prstGeom prst="wedgeRoundRectCallout">
            <a:avLst>
              <a:gd fmla="val -27505" name="adj1"/>
              <a:gd fmla="val 78356" name="adj2"/>
              <a:gd fmla="val 0" name="adj3"/>
            </a:avLst>
          </a:prstGeom>
          <a:solidFill>
            <a:srgbClr val="FFFFFF"/>
          </a:solidFill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chitects Daughter"/>
                <a:ea typeface="Architects Daughter"/>
                <a:cs typeface="Architects Daughter"/>
                <a:sym typeface="Architects Daughter"/>
              </a:rPr>
              <a:t>Conduct Interview</a:t>
            </a:r>
            <a:endParaRPr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5421625" y="1169675"/>
            <a:ext cx="2683800" cy="976800"/>
          </a:xfrm>
          <a:prstGeom prst="horizontalScroll">
            <a:avLst>
              <a:gd fmla="val 12500" name="adj"/>
            </a:avLst>
          </a:prstGeom>
          <a:solidFill>
            <a:srgbClr val="DF0000">
              <a:alpha val="70380"/>
            </a:srgbClr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 txBox="1"/>
          <p:nvPr/>
        </p:nvSpPr>
        <p:spPr>
          <a:xfrm>
            <a:off x="5432525" y="1267775"/>
            <a:ext cx="25968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>
              <a:spcBef>
                <a:spcPts val="0"/>
              </a:spcBef>
              <a:spcAft>
                <a:spcPts val="0"/>
              </a:spcAft>
              <a:buSzPts val="1000"/>
              <a:buFont typeface="Architects Daughter"/>
              <a:buAutoNum type="arabicPeriod"/>
            </a:pPr>
            <a:r>
              <a:rPr b="1"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Use footage from interview to write bios &amp; research feature story topics</a:t>
            </a:r>
            <a:endParaRPr b="1"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92100" lvl="0" marL="457200">
              <a:spcBef>
                <a:spcPts val="0"/>
              </a:spcBef>
              <a:spcAft>
                <a:spcPts val="0"/>
              </a:spcAft>
              <a:buSzPts val="1000"/>
              <a:buFont typeface="Architects Daughter"/>
              <a:buAutoNum type="arabicPeriod"/>
            </a:pPr>
            <a:r>
              <a:rPr b="1"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Write thank you notes</a:t>
            </a:r>
            <a:endParaRPr b="1"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8" name="Shape 118"/>
          <p:cNvSpPr txBox="1"/>
          <p:nvPr/>
        </p:nvSpPr>
        <p:spPr>
          <a:xfrm rot="-2349179">
            <a:off x="3450651" y="3080155"/>
            <a:ext cx="2171864" cy="5446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>
              <a:spcBef>
                <a:spcPts val="0"/>
              </a:spcBef>
              <a:spcAft>
                <a:spcPts val="0"/>
              </a:spcAft>
              <a:buSzPts val="1000"/>
              <a:buFont typeface="Architects Daughter"/>
              <a:buAutoNum type="arabicPeriod"/>
            </a:pPr>
            <a:r>
              <a:rPr b="1"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Revise, Revise, Revise!</a:t>
            </a:r>
            <a:endParaRPr b="1"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92100" lvl="0" marL="457200">
              <a:spcBef>
                <a:spcPts val="0"/>
              </a:spcBef>
              <a:spcAft>
                <a:spcPts val="0"/>
              </a:spcAft>
              <a:buSzPts val="1000"/>
              <a:buFont typeface="Architects Daughter"/>
              <a:buAutoNum type="arabicPeriod"/>
            </a:pPr>
            <a:r>
              <a:rPr b="1"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Send Final copy to veteran for approval</a:t>
            </a:r>
            <a:endParaRPr b="1"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9" name="Shape 119"/>
          <p:cNvSpPr/>
          <p:nvPr/>
        </p:nvSpPr>
        <p:spPr>
          <a:xfrm rot="4204325">
            <a:off x="6703656" y="3814773"/>
            <a:ext cx="1037737" cy="1327006"/>
          </a:xfrm>
          <a:prstGeom prst="wedgeEllipseCallout">
            <a:avLst>
              <a:gd fmla="val -53749" name="adj1"/>
              <a:gd fmla="val 64087" name="adj2"/>
            </a:avLst>
          </a:prstGeom>
          <a:solidFill>
            <a:srgbClr val="DF0000">
              <a:alpha val="70380"/>
            </a:srgbClr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/>
        </p:nvSpPr>
        <p:spPr>
          <a:xfrm rot="-904771">
            <a:off x="6641291" y="3963249"/>
            <a:ext cx="1330723" cy="3548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Architects Daughter"/>
                <a:ea typeface="Architects Daughter"/>
                <a:cs typeface="Architects Daughter"/>
                <a:sym typeface="Architects Daughter"/>
              </a:rPr>
              <a:t>Collect each product in a shared folder to create one final draft</a:t>
            </a:r>
            <a:endParaRPr b="1" sz="10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628650" y="2891800"/>
            <a:ext cx="1965900" cy="9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latin typeface="Architects Daughter"/>
                <a:ea typeface="Architects Daughter"/>
                <a:cs typeface="Architects Daughter"/>
                <a:sym typeface="Architects Daughter"/>
              </a:rPr>
              <a:t> </a:t>
            </a: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 Additional Info: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100% student participation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Standards Alignment with 7th and 8th grade SS standards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Field work experiences in SC (Fort Jackson) and Washington, DC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Local experts in production:  ETV, Columbia Metropolitan Magazine, Lexington Life Magazine</a:t>
            </a: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indent="-279400" lvl="0" marL="457200" rtl="0">
              <a:spcBef>
                <a:spcPts val="0"/>
              </a:spcBef>
              <a:spcAft>
                <a:spcPts val="0"/>
              </a:spcAft>
              <a:buSzPts val="800"/>
              <a:buFont typeface="Architects Daughter"/>
              <a:buAutoNum type="alphaUcPeriod"/>
            </a:pPr>
            <a: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  <a:t>Community-based, Authentic learning, skills-driven, cross-curricular</a:t>
            </a:r>
            <a:br>
              <a:rPr b="1" lang="en" sz="800">
                <a:latin typeface="Architects Daughter"/>
                <a:ea typeface="Architects Daughter"/>
                <a:cs typeface="Architects Daughter"/>
                <a:sym typeface="Architects Daughter"/>
              </a:rPr>
            </a:br>
            <a:endParaRPr b="1" sz="80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4873175" y="3762250"/>
            <a:ext cx="9408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niglet"/>
                <a:ea typeface="Sniglet"/>
                <a:cs typeface="Sniglet"/>
                <a:sym typeface="Sniglet"/>
              </a:rPr>
              <a:t>Produce Magazine</a:t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